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60" r:id="rId5"/>
    <p:sldId id="258" r:id="rId6"/>
    <p:sldId id="263" r:id="rId7"/>
    <p:sldId id="262" r:id="rId8"/>
    <p:sldId id="264" r:id="rId9"/>
    <p:sldId id="265" r:id="rId10"/>
    <p:sldId id="259" r:id="rId11"/>
    <p:sldId id="261" r:id="rId12"/>
    <p:sldId id="274" r:id="rId13"/>
    <p:sldId id="268" r:id="rId14"/>
    <p:sldId id="308" r:id="rId15"/>
    <p:sldId id="267" r:id="rId16"/>
    <p:sldId id="269" r:id="rId17"/>
    <p:sldId id="270" r:id="rId18"/>
    <p:sldId id="272" r:id="rId19"/>
    <p:sldId id="289" r:id="rId20"/>
    <p:sldId id="285" r:id="rId21"/>
    <p:sldId id="290" r:id="rId22"/>
    <p:sldId id="286" r:id="rId23"/>
    <p:sldId id="311" r:id="rId24"/>
    <p:sldId id="275" r:id="rId25"/>
    <p:sldId id="283" r:id="rId26"/>
    <p:sldId id="317" r:id="rId27"/>
    <p:sldId id="318" r:id="rId28"/>
    <p:sldId id="288" r:id="rId29"/>
    <p:sldId id="302" r:id="rId30"/>
    <p:sldId id="319" r:id="rId31"/>
    <p:sldId id="303" r:id="rId32"/>
    <p:sldId id="307" r:id="rId33"/>
    <p:sldId id="276" r:id="rId34"/>
    <p:sldId id="293" r:id="rId35"/>
    <p:sldId id="322" r:id="rId36"/>
    <p:sldId id="294" r:id="rId37"/>
    <p:sldId id="295" r:id="rId38"/>
    <p:sldId id="320" r:id="rId39"/>
    <p:sldId id="291" r:id="rId40"/>
    <p:sldId id="280" r:id="rId41"/>
    <p:sldId id="309" r:id="rId42"/>
    <p:sldId id="321" r:id="rId43"/>
    <p:sldId id="310" r:id="rId44"/>
    <p:sldId id="298" r:id="rId45"/>
    <p:sldId id="299" r:id="rId46"/>
    <p:sldId id="315" r:id="rId47"/>
    <p:sldId id="314" r:id="rId48"/>
    <p:sldId id="316" r:id="rId49"/>
    <p:sldId id="306" r:id="rId5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0B8D873-871D-4B57-A675-CD804ABB69F0}">
          <p14:sldIdLst>
            <p14:sldId id="256"/>
            <p14:sldId id="257"/>
            <p14:sldId id="273"/>
            <p14:sldId id="260"/>
            <p14:sldId id="258"/>
            <p14:sldId id="263"/>
            <p14:sldId id="262"/>
            <p14:sldId id="264"/>
            <p14:sldId id="265"/>
            <p14:sldId id="259"/>
            <p14:sldId id="261"/>
            <p14:sldId id="274"/>
            <p14:sldId id="268"/>
            <p14:sldId id="308"/>
            <p14:sldId id="267"/>
            <p14:sldId id="269"/>
            <p14:sldId id="270"/>
            <p14:sldId id="272"/>
            <p14:sldId id="289"/>
            <p14:sldId id="285"/>
            <p14:sldId id="290"/>
            <p14:sldId id="286"/>
            <p14:sldId id="311"/>
            <p14:sldId id="275"/>
            <p14:sldId id="283"/>
            <p14:sldId id="317"/>
            <p14:sldId id="318"/>
            <p14:sldId id="288"/>
            <p14:sldId id="302"/>
            <p14:sldId id="319"/>
            <p14:sldId id="303"/>
            <p14:sldId id="307"/>
            <p14:sldId id="276"/>
            <p14:sldId id="293"/>
            <p14:sldId id="322"/>
            <p14:sldId id="294"/>
            <p14:sldId id="295"/>
            <p14:sldId id="320"/>
            <p14:sldId id="291"/>
            <p14:sldId id="280"/>
            <p14:sldId id="309"/>
            <p14:sldId id="321"/>
            <p14:sldId id="310"/>
            <p14:sldId id="298"/>
            <p14:sldId id="299"/>
            <p14:sldId id="315"/>
            <p14:sldId id="314"/>
            <p14:sldId id="316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3F3F"/>
    <a:srgbClr val="757676"/>
    <a:srgbClr val="63AF4F"/>
    <a:srgbClr val="97C68C"/>
    <a:srgbClr val="5EDD17"/>
    <a:srgbClr val="68B950"/>
    <a:srgbClr val="FFF100"/>
    <a:srgbClr val="92B3C7"/>
    <a:srgbClr val="92B5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C0DC27-4899-4DE6-9809-33C0F42DEF55}" v="234" dt="2022-04-26T14:55:32.0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A42F-456F-430B-B3B9-9E1071554419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39C-ABB6-4F2C-A432-9B1556A97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14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A42F-456F-430B-B3B9-9E1071554419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39C-ABB6-4F2C-A432-9B1556A97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9041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A42F-456F-430B-B3B9-9E1071554419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39C-ABB6-4F2C-A432-9B1556A97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7441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A42F-456F-430B-B3B9-9E1071554419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39C-ABB6-4F2C-A432-9B1556A97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621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A42F-456F-430B-B3B9-9E1071554419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39C-ABB6-4F2C-A432-9B1556A97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1219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A42F-456F-430B-B3B9-9E1071554419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39C-ABB6-4F2C-A432-9B1556A97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23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A42F-456F-430B-B3B9-9E1071554419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39C-ABB6-4F2C-A432-9B1556A97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63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A42F-456F-430B-B3B9-9E1071554419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39C-ABB6-4F2C-A432-9B1556A97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31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A42F-456F-430B-B3B9-9E1071554419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39C-ABB6-4F2C-A432-9B1556A97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7957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A42F-456F-430B-B3B9-9E1071554419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39C-ABB6-4F2C-A432-9B1556A97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7146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A42F-456F-430B-B3B9-9E1071554419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39C-ABB6-4F2C-A432-9B1556A97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4014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AA42F-456F-430B-B3B9-9E1071554419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F239C-ABB6-4F2C-A432-9B1556A97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030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97" y="1701256"/>
            <a:ext cx="4186325" cy="4764490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5138759" y="5770802"/>
            <a:ext cx="1648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SINCE 2022</a:t>
            </a:r>
            <a:endParaRPr lang="zh-TW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201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351672" y="903722"/>
            <a:ext cx="8164946" cy="4257964"/>
          </a:xfrm>
          <a:prstGeom prst="rect">
            <a:avLst/>
          </a:prstGeom>
          <a:solidFill>
            <a:schemeClr val="bg1">
              <a:lumMod val="5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l"/>
            </a:pP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109295" y="145018"/>
            <a:ext cx="2781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組員</a:t>
            </a:r>
            <a:endParaRPr lang="en-US" altLang="zh-TW" sz="4000" u="sng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zh-TW" altLang="en-US" sz="40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專長與經歷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090549" y="6051208"/>
            <a:ext cx="41194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魏子翔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3697621" y="1099126"/>
            <a:ext cx="4670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源泉圓體 H" panose="020B0A00000000000000" pitchFamily="34" charset="-120"/>
                <a:ea typeface="源泉圓體 H" panose="020B0A00000000000000" pitchFamily="34" charset="-120"/>
              </a:rPr>
              <a:t>沐村拓哉文創股份有限公司 </a:t>
            </a:r>
            <a:endParaRPr lang="en-US" altLang="zh-TW" sz="2800" dirty="0">
              <a:latin typeface="源泉圓體 H" panose="020B0A00000000000000" pitchFamily="34" charset="-120"/>
              <a:ea typeface="源泉圓體 H" panose="020B0A00000000000000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697620" y="1776311"/>
            <a:ext cx="41479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l"/>
            </a:pPr>
            <a:r>
              <a:rPr lang="en-US" altLang="zh-TW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MAYA 3D</a:t>
            </a: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建模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建模修正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建模發想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材料管理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模型製作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178" y="4179584"/>
            <a:ext cx="985924" cy="112208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4937" r="5797" b="5268"/>
          <a:stretch/>
        </p:blipFill>
        <p:spPr>
          <a:xfrm>
            <a:off x="0" y="2281312"/>
            <a:ext cx="4114800" cy="4533192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5011885" y="6384288"/>
            <a:ext cx="1300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藝術總監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5341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323156" y="945161"/>
            <a:ext cx="8164946" cy="4257964"/>
          </a:xfrm>
          <a:prstGeom prst="rect">
            <a:avLst/>
          </a:prstGeom>
          <a:solidFill>
            <a:schemeClr val="bg1">
              <a:lumMod val="5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l"/>
            </a:pP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3323156" y="951524"/>
            <a:ext cx="8164946" cy="4257964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2714626" y="6044419"/>
            <a:ext cx="41194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林煒衽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669340" y="1093729"/>
            <a:ext cx="4670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源泉圓體 H" panose="020B0A00000000000000" pitchFamily="34" charset="-120"/>
                <a:ea typeface="源泉圓體 H" panose="020B0A00000000000000" pitchFamily="34" charset="-120"/>
              </a:rPr>
              <a:t>沐村拓哉文創股份有限公司 </a:t>
            </a:r>
            <a:endParaRPr lang="en-US" altLang="zh-TW" sz="2800" dirty="0">
              <a:latin typeface="源泉圓體 H" panose="020B0A00000000000000" pitchFamily="34" charset="-120"/>
              <a:ea typeface="源泉圓體 H" panose="020B0A00000000000000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698437" y="1753471"/>
            <a:ext cx="46705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l"/>
            </a:pPr>
            <a:r>
              <a:rPr lang="en-US" altLang="zh-TW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MAYA 3D</a:t>
            </a: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建模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建模修正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建模發想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4732702" y="6418143"/>
            <a:ext cx="1300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藝術總監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09294" y="145018"/>
            <a:ext cx="2978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組員</a:t>
            </a:r>
            <a:endParaRPr lang="en-US" altLang="zh-TW" sz="4000" u="sng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zh-TW" altLang="en-US" sz="40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專長與經歷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178" y="4190118"/>
            <a:ext cx="985924" cy="112208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5432" r="6050" b="5062"/>
          <a:stretch/>
        </p:blipFill>
        <p:spPr>
          <a:xfrm>
            <a:off x="-413211" y="2434947"/>
            <a:ext cx="4256340" cy="43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99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26"/>
          <p:cNvSpPr/>
          <p:nvPr/>
        </p:nvSpPr>
        <p:spPr>
          <a:xfrm>
            <a:off x="1777996" y="2615199"/>
            <a:ext cx="8741589" cy="1624292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2908295" y="2827180"/>
            <a:ext cx="6227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i="1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02.</a:t>
            </a:r>
            <a:r>
              <a:rPr lang="zh-TW" altLang="en-US" sz="54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商品說明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1" y="151359"/>
            <a:ext cx="985924" cy="11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56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品牌設計 </a:t>
            </a:r>
            <a:r>
              <a:rPr lang="en-US" altLang="zh-TW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LOGO</a:t>
            </a:r>
            <a:endParaRPr lang="zh-TW" altLang="en-US" sz="2800" u="sng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D22C22F-4563-0FE8-AAA4-02C8BE131D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8" b="21410"/>
          <a:stretch/>
        </p:blipFill>
        <p:spPr>
          <a:xfrm>
            <a:off x="4106222" y="1446958"/>
            <a:ext cx="3477426" cy="341865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7824B57-EDFD-935E-CECD-EBE9C15859A6}"/>
              </a:ext>
            </a:extLst>
          </p:cNvPr>
          <p:cNvSpPr txBox="1"/>
          <p:nvPr/>
        </p:nvSpPr>
        <p:spPr>
          <a:xfrm>
            <a:off x="659169" y="5225297"/>
            <a:ext cx="10873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主要配色為</a:t>
            </a:r>
            <a:r>
              <a:rPr lang="zh-TW" altLang="en-US" sz="2000" dirty="0">
                <a:solidFill>
                  <a:srgbClr val="3E3F3F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深灰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、</a:t>
            </a:r>
            <a:r>
              <a:rPr lang="zh-TW" altLang="en-US" sz="2000" dirty="0">
                <a:solidFill>
                  <a:srgbClr val="757676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灰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、</a:t>
            </a:r>
            <a:r>
              <a:rPr lang="zh-TW" altLang="en-US" sz="2000" dirty="0">
                <a:solidFill>
                  <a:srgbClr val="97C68C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淡綠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、</a:t>
            </a:r>
            <a:r>
              <a:rPr lang="zh-TW" altLang="en-US" sz="2000" dirty="0">
                <a:solidFill>
                  <a:srgbClr val="63AF4F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綠</a:t>
            </a:r>
            <a:endParaRPr lang="en-US" altLang="zh-TW" sz="2000" dirty="0">
              <a:solidFill>
                <a:srgbClr val="63AF4F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都蘭的名字就是解作一個被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石頭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圍著的地方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,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因此增加灰色外框</a:t>
            </a:r>
            <a:b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</a:b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「木」均用了變體字，而「石」字上方加了多肉植物的圖案，來表示我們的植物種在水泥上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字體均用了圓體的變體，與石頭粗糙的形象成了對比，更想表達我們是加工的石頭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6702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販售產品之類型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20374" y="1486773"/>
            <a:ext cx="6703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都蘭造型盆栽</a:t>
            </a:r>
            <a:endParaRPr lang="en-US" altLang="zh-TW" sz="8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" t="19995" r="324" b="324"/>
          <a:stretch/>
        </p:blipFill>
        <p:spPr>
          <a:xfrm>
            <a:off x="7903628" y="2951555"/>
            <a:ext cx="3492649" cy="2782957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19273" y="3783759"/>
            <a:ext cx="5686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而我們要做的</a:t>
            </a:r>
            <a:endParaRPr lang="en-US" altLang="zh-TW" sz="4800" dirty="0">
              <a:solidFill>
                <a:srgbClr val="68B95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zh-TW" altLang="en-US" sz="4800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不單單只是普通盆栽</a:t>
            </a:r>
            <a:r>
              <a:rPr lang="en-US" altLang="zh-TW" sz="4800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!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7780653" y="5870550"/>
            <a:ext cx="40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對比市面上的普通水泥盆栽</a:t>
            </a:r>
            <a:endParaRPr lang="en-US" altLang="zh-TW" sz="24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378692" y="1265383"/>
            <a:ext cx="6705600" cy="1791854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0476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296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目標族群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01261" y="2797298"/>
            <a:ext cx="116773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現代人生活忙碌，偶爾總想蒔花弄草一番，讓緊繃的心情稍作舒緩，卻苦於無閒暇時間與空地。</a:t>
            </a:r>
            <a:endParaRPr lang="en-US" altLang="zh-TW" sz="32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endParaRPr lang="en-US" altLang="zh-TW" sz="32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zh-TW" altLang="en-US" sz="32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因此，「辦公室園藝」和「家庭園藝」的風潮隨之而起，其中以「多肉植物」最為吸引人，外貌可愛且栽種簡易，可說是最適各個年齡層的盆栽園藝。</a:t>
            </a:r>
            <a:endParaRPr lang="en-US" altLang="zh-TW" sz="32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140026" y="1604192"/>
            <a:ext cx="5964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各個年齡層都適合</a:t>
            </a:r>
            <a:r>
              <a:rPr lang="en-US" altLang="zh-TW" sz="5400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08119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12064" y="3035808"/>
            <a:ext cx="5806440" cy="3154662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產品特色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39144" y="1374624"/>
            <a:ext cx="5686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不單單只是普通盆栽</a:t>
            </a:r>
            <a:r>
              <a:rPr lang="en-US" altLang="zh-TW" sz="2800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!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39144" y="1919698"/>
            <a:ext cx="6315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讓顧客也可動手</a:t>
            </a:r>
            <a:r>
              <a:rPr lang="en-US" altLang="zh-TW" sz="4800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DIY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0" y="2043243"/>
            <a:ext cx="3688079" cy="368807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32474" y="3915440"/>
            <a:ext cx="56860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在造型盆栽上做多功能用途</a:t>
            </a: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，例如能放鉛筆名片等。多肉植物盆栽組合，讓顧客也自己可以</a:t>
            </a:r>
            <a:r>
              <a:rPr lang="en-US" altLang="zh-TW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DIY</a:t>
            </a: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 。</a:t>
            </a:r>
          </a:p>
          <a:p>
            <a:endParaRPr lang="en-US" altLang="zh-TW" sz="2800" dirty="0">
              <a:solidFill>
                <a:srgbClr val="68B95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428105" y="5928860"/>
            <a:ext cx="240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市面上參考圖</a:t>
            </a:r>
            <a:endParaRPr lang="en-US" altLang="zh-TW" sz="2800" dirty="0">
              <a:solidFill>
                <a:schemeClr val="tx1">
                  <a:lumMod val="95000"/>
                  <a:lumOff val="5000"/>
                </a:schemeClr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9833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206240" y="2351505"/>
            <a:ext cx="6998973" cy="1197038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系列化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710917" y="972452"/>
            <a:ext cx="3181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系列三款</a:t>
            </a:r>
            <a:endParaRPr lang="en-US" altLang="zh-TW" sz="5400" dirty="0">
              <a:solidFill>
                <a:srgbClr val="68B95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15377" y="2537481"/>
            <a:ext cx="2659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烽糖</a:t>
            </a:r>
            <a:endParaRPr lang="en-US" altLang="zh-TW" sz="4800" u="sng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82920" y="2477210"/>
            <a:ext cx="67491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建於日本殖民統治臺灣期間，第二次世界大戰末期曾經遭到盟軍砲彈轟炸，雖然已經廢棄多年，但仍保留結構完整的木造房舍、辦公室、升旗台和工廠。</a:t>
            </a:r>
          </a:p>
          <a:p>
            <a:endParaRPr lang="zh-TW" altLang="en-US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60" y="1019694"/>
            <a:ext cx="932689" cy="1060753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6B2C1976-78C3-4AF7-A856-60774D8727C5}"/>
              </a:ext>
            </a:extLst>
          </p:cNvPr>
          <p:cNvSpPr txBox="1"/>
          <p:nvPr/>
        </p:nvSpPr>
        <p:spPr>
          <a:xfrm>
            <a:off x="1020222" y="4062464"/>
            <a:ext cx="253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材料＆尺寸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2" name="圓角矩形 12">
            <a:extLst>
              <a:ext uri="{FF2B5EF4-FFF2-40B4-BE49-F238E27FC236}">
                <a16:creationId xmlns:a16="http://schemas.microsoft.com/office/drawing/2014/main" id="{6D255C96-4936-4332-9FDC-1D7E0C70410D}"/>
              </a:ext>
            </a:extLst>
          </p:cNvPr>
          <p:cNvSpPr/>
          <p:nvPr/>
        </p:nvSpPr>
        <p:spPr>
          <a:xfrm>
            <a:off x="915377" y="4010177"/>
            <a:ext cx="2753615" cy="735814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E7569CD-DA61-44BB-9981-817EE611197D}"/>
              </a:ext>
            </a:extLst>
          </p:cNvPr>
          <p:cNvSpPr txBox="1"/>
          <p:nvPr/>
        </p:nvSpPr>
        <p:spPr>
          <a:xfrm>
            <a:off x="988905" y="5435913"/>
            <a:ext cx="253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特點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5" name="圓角矩形 12">
            <a:extLst>
              <a:ext uri="{FF2B5EF4-FFF2-40B4-BE49-F238E27FC236}">
                <a16:creationId xmlns:a16="http://schemas.microsoft.com/office/drawing/2014/main" id="{D87911AB-60F7-488D-8D08-1D0818344B81}"/>
              </a:ext>
            </a:extLst>
          </p:cNvPr>
          <p:cNvSpPr/>
          <p:nvPr/>
        </p:nvSpPr>
        <p:spPr>
          <a:xfrm>
            <a:off x="884060" y="5383626"/>
            <a:ext cx="2753615" cy="735814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3EE3D15-A1C7-46D9-AC99-AB7F0E9D5237}"/>
              </a:ext>
            </a:extLst>
          </p:cNvPr>
          <p:cNvSpPr/>
          <p:nvPr/>
        </p:nvSpPr>
        <p:spPr>
          <a:xfrm>
            <a:off x="4204122" y="3787110"/>
            <a:ext cx="6998973" cy="1197038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E33AC64-308F-4283-86C4-7803DF7C575C}"/>
              </a:ext>
            </a:extLst>
          </p:cNvPr>
          <p:cNvSpPr/>
          <p:nvPr/>
        </p:nvSpPr>
        <p:spPr>
          <a:xfrm>
            <a:off x="4204122" y="5165298"/>
            <a:ext cx="6998973" cy="1197038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A35533A-C6D2-4957-8DBF-72B658538CA0}"/>
              </a:ext>
            </a:extLst>
          </p:cNvPr>
          <p:cNvSpPr/>
          <p:nvPr/>
        </p:nvSpPr>
        <p:spPr>
          <a:xfrm>
            <a:off x="4382919" y="3842165"/>
            <a:ext cx="67491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水泥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/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富含養分的土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/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一株美麗的多肉植物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長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/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寬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/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高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-6/6/8</a:t>
            </a:r>
          </a:p>
          <a:p>
            <a:endParaRPr lang="zh-TW" altLang="en-US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6EBBBF2-18E6-41DE-989D-9E8540E06185}"/>
              </a:ext>
            </a:extLst>
          </p:cNvPr>
          <p:cNvSpPr/>
          <p:nvPr/>
        </p:nvSpPr>
        <p:spPr>
          <a:xfrm>
            <a:off x="4329036" y="5260768"/>
            <a:ext cx="67491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在都蘭經過戰火摧殘，而我們致力於還原歷史的軌跡，因此我們特地在灌模的時候進行加工，讓每一個成品都帶有獨一無二的傷痕。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8894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wdDnDiag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設計圖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727096" y="939045"/>
            <a:ext cx="1658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都蘭糖廠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A70C93C-04FF-4C19-BD33-0B4FF8827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3" y="2076109"/>
            <a:ext cx="3371429" cy="362857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960F255-A98D-4EDF-AD79-57BF32007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32" y="2180871"/>
            <a:ext cx="3438095" cy="352380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6F98B36-D9D6-491B-B404-B527DAC7E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044" y="2296743"/>
            <a:ext cx="2742857" cy="318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06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4206240" y="2244043"/>
            <a:ext cx="6998973" cy="1430902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系列化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710917" y="972452"/>
            <a:ext cx="3181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系列三款</a:t>
            </a:r>
            <a:endParaRPr lang="en-US" altLang="zh-TW" sz="5400" dirty="0">
              <a:solidFill>
                <a:srgbClr val="68B95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60" y="1019694"/>
            <a:ext cx="932689" cy="1060753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5AF17824-3F30-42CC-7427-6D7D581C606C}"/>
              </a:ext>
            </a:extLst>
          </p:cNvPr>
          <p:cNvSpPr txBox="1"/>
          <p:nvPr/>
        </p:nvSpPr>
        <p:spPr>
          <a:xfrm>
            <a:off x="915377" y="2552499"/>
            <a:ext cx="265918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800" u="sng" dirty="0">
                <a:latin typeface="源泉圓體 B" panose="020B0800000000000000" pitchFamily="34" charset="-120"/>
                <a:ea typeface="源泉圓體 B" panose="020B0800000000000000" pitchFamily="34" charset="-120"/>
                <a:cs typeface="+mn-lt"/>
              </a:rPr>
              <a:t>灣中之灣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27E2934-4CC6-3EA9-8C3E-40751B6FC586}"/>
              </a:ext>
            </a:extLst>
          </p:cNvPr>
          <p:cNvSpPr/>
          <p:nvPr/>
        </p:nvSpPr>
        <p:spPr>
          <a:xfrm>
            <a:off x="4382920" y="2301729"/>
            <a:ext cx="6749143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sz="2000" dirty="0">
                <a:latin typeface="源泉圓體 B" panose="020B0800000000000000" pitchFamily="34" charset="-120"/>
                <a:ea typeface="源泉圓體 B" panose="020B0800000000000000" pitchFamily="34" charset="-120"/>
                <a:cs typeface="+mn-lt"/>
              </a:rPr>
              <a:t>加母子灣是阿美族人每年海祭的場所，也是族人舉辦各項婚喪喜慶儀式的地方，而加母子灣的阿美名原義就是抓取、獲得之意，代表此地的海洋生物是最容易獲取，視為祖先留下的神聖場域。</a:t>
            </a:r>
            <a:br>
              <a:rPr lang="zh-TW" sz="2000" dirty="0">
                <a:latin typeface="源泉圓體 B" panose="020B0800000000000000" pitchFamily="34" charset="-120"/>
                <a:ea typeface="源泉圓體 B" panose="020B0800000000000000" pitchFamily="34" charset="-120"/>
                <a:cs typeface="+mn-lt"/>
              </a:rPr>
            </a:br>
            <a:endParaRPr lang="zh-TW" sz="2000" dirty="0">
              <a:latin typeface="源泉圓體 B" panose="020B0800000000000000" pitchFamily="34" charset="-120"/>
              <a:ea typeface="源泉圓體 B" panose="020B0800000000000000" pitchFamily="34" charset="-120"/>
              <a:cs typeface="+mn-lt"/>
            </a:endParaRPr>
          </a:p>
          <a:p>
            <a:endParaRPr lang="zh-TW" altLang="en-US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7FD6B42-4634-4CC2-8E17-CE3FBF3D5B9F}"/>
              </a:ext>
            </a:extLst>
          </p:cNvPr>
          <p:cNvSpPr txBox="1"/>
          <p:nvPr/>
        </p:nvSpPr>
        <p:spPr>
          <a:xfrm>
            <a:off x="1020222" y="4062464"/>
            <a:ext cx="253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材料＆尺寸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2" name="圓角矩形 12">
            <a:extLst>
              <a:ext uri="{FF2B5EF4-FFF2-40B4-BE49-F238E27FC236}">
                <a16:creationId xmlns:a16="http://schemas.microsoft.com/office/drawing/2014/main" id="{0E726BA0-E4B4-457E-A4C3-8A88A26E2450}"/>
              </a:ext>
            </a:extLst>
          </p:cNvPr>
          <p:cNvSpPr/>
          <p:nvPr/>
        </p:nvSpPr>
        <p:spPr>
          <a:xfrm>
            <a:off x="915377" y="4010177"/>
            <a:ext cx="2753615" cy="735814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38E8ED6-DF4B-4618-9A53-135D95704FD0}"/>
              </a:ext>
            </a:extLst>
          </p:cNvPr>
          <p:cNvSpPr txBox="1"/>
          <p:nvPr/>
        </p:nvSpPr>
        <p:spPr>
          <a:xfrm>
            <a:off x="988905" y="5435913"/>
            <a:ext cx="253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特點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4" name="圓角矩形 12">
            <a:extLst>
              <a:ext uri="{FF2B5EF4-FFF2-40B4-BE49-F238E27FC236}">
                <a16:creationId xmlns:a16="http://schemas.microsoft.com/office/drawing/2014/main" id="{B3DF720C-2620-4C43-8960-E99DCB11020E}"/>
              </a:ext>
            </a:extLst>
          </p:cNvPr>
          <p:cNvSpPr/>
          <p:nvPr/>
        </p:nvSpPr>
        <p:spPr>
          <a:xfrm>
            <a:off x="884060" y="5383626"/>
            <a:ext cx="2753615" cy="735814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A3CC767-E3B2-4D9D-915E-090DDD2CD9C7}"/>
              </a:ext>
            </a:extLst>
          </p:cNvPr>
          <p:cNvSpPr/>
          <p:nvPr/>
        </p:nvSpPr>
        <p:spPr>
          <a:xfrm>
            <a:off x="4204122" y="3787110"/>
            <a:ext cx="6998973" cy="1197038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8DF4E0F-F4A4-42AB-873A-C7D28F84504E}"/>
              </a:ext>
            </a:extLst>
          </p:cNvPr>
          <p:cNvSpPr/>
          <p:nvPr/>
        </p:nvSpPr>
        <p:spPr>
          <a:xfrm>
            <a:off x="4204122" y="5165298"/>
            <a:ext cx="6998973" cy="1197038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A10F4DF-C0F0-457F-8F2A-D77CABA9669D}"/>
              </a:ext>
            </a:extLst>
          </p:cNvPr>
          <p:cNvSpPr/>
          <p:nvPr/>
        </p:nvSpPr>
        <p:spPr>
          <a:xfrm>
            <a:off x="4382919" y="3842165"/>
            <a:ext cx="67491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水泥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/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富含養分的土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/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一株美麗的多肉植物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長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/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寬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/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高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-10/8/4</a:t>
            </a:r>
          </a:p>
          <a:p>
            <a:endParaRPr lang="zh-TW" altLang="en-US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04E743F-9B81-415B-B4A6-1E6048EFFADC}"/>
              </a:ext>
            </a:extLst>
          </p:cNvPr>
          <p:cNvSpPr/>
          <p:nvPr/>
        </p:nvSpPr>
        <p:spPr>
          <a:xfrm>
            <a:off x="4329036" y="5260768"/>
            <a:ext cx="67491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我們將加母子灣的海岸線做最忠實的還原，以等高線的基礎來建構模型，並且在海岸上加入環氧樹酯，讓您的植物身處海景第一排。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7788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3840014" y="369263"/>
            <a:ext cx="4525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TW" sz="54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CONTENTS</a:t>
            </a:r>
            <a:endParaRPr lang="zh-TW" altLang="en-US" sz="54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941724" y="1823753"/>
            <a:ext cx="4969163" cy="923330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1656387" y="1938692"/>
            <a:ext cx="3539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i="1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01.</a:t>
            </a:r>
            <a:r>
              <a:rPr lang="zh-TW" altLang="en-US" sz="4000" i="1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 </a:t>
            </a: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品牌理念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1656387" y="3439286"/>
            <a:ext cx="3373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i="1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02.</a:t>
            </a:r>
            <a:r>
              <a:rPr lang="zh-TW" altLang="en-US" sz="4000" i="1" dirty="0">
                <a:solidFill>
                  <a:srgbClr val="68B950"/>
                </a:solidFill>
                <a:latin typeface="Noto Sans HK Black" panose="020B0A00000000000000" pitchFamily="34" charset="-120"/>
                <a:ea typeface="Noto Sans HK Black" panose="020B0A00000000000000" pitchFamily="34" charset="-120"/>
              </a:rPr>
              <a:t> </a:t>
            </a: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商品說明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1739512" y="4939347"/>
            <a:ext cx="3373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i="1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03.</a:t>
            </a:r>
            <a:r>
              <a:rPr lang="zh-TW" altLang="en-US" sz="4000" i="1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 </a:t>
            </a: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視覺設計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6995013" y="1938692"/>
            <a:ext cx="3373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i="1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04.</a:t>
            </a:r>
            <a:r>
              <a:rPr lang="zh-TW" altLang="en-US" sz="4000" i="1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 </a:t>
            </a: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行銷宣傳</a:t>
            </a:r>
          </a:p>
        </p:txBody>
      </p:sp>
      <p:sp>
        <p:nvSpPr>
          <p:cNvPr id="41" name="圓角矩形 40"/>
          <p:cNvSpPr/>
          <p:nvPr/>
        </p:nvSpPr>
        <p:spPr>
          <a:xfrm>
            <a:off x="941724" y="3327689"/>
            <a:ext cx="4969163" cy="923330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圓角矩形 41"/>
          <p:cNvSpPr/>
          <p:nvPr/>
        </p:nvSpPr>
        <p:spPr>
          <a:xfrm>
            <a:off x="941724" y="4831625"/>
            <a:ext cx="4969163" cy="923330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圓角矩形 42"/>
          <p:cNvSpPr/>
          <p:nvPr/>
        </p:nvSpPr>
        <p:spPr>
          <a:xfrm>
            <a:off x="6197223" y="1827095"/>
            <a:ext cx="4969163" cy="923330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32" y="369263"/>
            <a:ext cx="888132" cy="101079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90B3690F-E201-4CB8-9B59-012316D8D431}"/>
              </a:ext>
            </a:extLst>
          </p:cNvPr>
          <p:cNvSpPr txBox="1"/>
          <p:nvPr/>
        </p:nvSpPr>
        <p:spPr>
          <a:xfrm>
            <a:off x="6995013" y="3443681"/>
            <a:ext cx="3373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i="1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05.</a:t>
            </a:r>
            <a:r>
              <a:rPr lang="zh-TW" altLang="en-US" sz="4000" i="1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 </a:t>
            </a: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收支結算</a:t>
            </a:r>
          </a:p>
        </p:txBody>
      </p:sp>
      <p:sp>
        <p:nvSpPr>
          <p:cNvPr id="13" name="圓角矩形 42">
            <a:extLst>
              <a:ext uri="{FF2B5EF4-FFF2-40B4-BE49-F238E27FC236}">
                <a16:creationId xmlns:a16="http://schemas.microsoft.com/office/drawing/2014/main" id="{4465BC6A-FC37-44B6-AC86-999A313B3D9E}"/>
              </a:ext>
            </a:extLst>
          </p:cNvPr>
          <p:cNvSpPr/>
          <p:nvPr/>
        </p:nvSpPr>
        <p:spPr>
          <a:xfrm>
            <a:off x="6197223" y="3327689"/>
            <a:ext cx="4969163" cy="923330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6F24910-F2A0-49A7-B76B-FFAE7239E991}"/>
              </a:ext>
            </a:extLst>
          </p:cNvPr>
          <p:cNvSpPr txBox="1"/>
          <p:nvPr/>
        </p:nvSpPr>
        <p:spPr>
          <a:xfrm>
            <a:off x="7078903" y="4947617"/>
            <a:ext cx="3373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i="1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06.</a:t>
            </a:r>
            <a:r>
              <a:rPr lang="zh-TW" altLang="en-US" sz="4000" i="1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 </a:t>
            </a: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實務擺攤</a:t>
            </a:r>
          </a:p>
        </p:txBody>
      </p:sp>
      <p:sp>
        <p:nvSpPr>
          <p:cNvPr id="15" name="圓角矩形 42">
            <a:extLst>
              <a:ext uri="{FF2B5EF4-FFF2-40B4-BE49-F238E27FC236}">
                <a16:creationId xmlns:a16="http://schemas.microsoft.com/office/drawing/2014/main" id="{444D0028-A78A-4C98-A8DF-FBFF2B44559D}"/>
              </a:ext>
            </a:extLst>
          </p:cNvPr>
          <p:cNvSpPr/>
          <p:nvPr/>
        </p:nvSpPr>
        <p:spPr>
          <a:xfrm>
            <a:off x="6281113" y="4831625"/>
            <a:ext cx="4969163" cy="923330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661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wdDnDiag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設計圖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727096" y="939045"/>
            <a:ext cx="165872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800">
                <a:latin typeface="源泉圓體 B" panose="020B0800000000000000" pitchFamily="34" charset="-120"/>
                <a:ea typeface="源泉圓體 B" panose="020B0800000000000000" pitchFamily="34" charset="-120"/>
              </a:rPr>
              <a:t>加母子灣</a:t>
            </a:r>
            <a:endParaRPr lang="zh-TW" altLang="en-US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0343930-B15F-4F67-8AFF-D682EEBA2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2" y="2196777"/>
            <a:ext cx="5473755" cy="314527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D3BFA68-CCF5-40A1-BC30-2ECC67391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91" y="1614404"/>
            <a:ext cx="4076145" cy="431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10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4185427" y="2245521"/>
            <a:ext cx="6998973" cy="1430902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系列化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710917" y="972452"/>
            <a:ext cx="3181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系列三款</a:t>
            </a:r>
            <a:endParaRPr lang="en-US" altLang="zh-TW" sz="5400" dirty="0">
              <a:solidFill>
                <a:srgbClr val="68B95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60" y="1019694"/>
            <a:ext cx="932689" cy="1060753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C61EE095-DAB3-AAE8-2DC5-4068C9C9E6FA}"/>
              </a:ext>
            </a:extLst>
          </p:cNvPr>
          <p:cNvSpPr txBox="1"/>
          <p:nvPr/>
        </p:nvSpPr>
        <p:spPr>
          <a:xfrm>
            <a:off x="894564" y="2554343"/>
            <a:ext cx="265918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4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都蘭百岳</a:t>
            </a:r>
            <a:endParaRPr lang="zh-TW" altLang="en-US" sz="4800" u="sng" dirty="0">
              <a:latin typeface="源泉圓體 B" panose="020B0800000000000000" pitchFamily="34" charset="-120"/>
              <a:ea typeface="源泉圓體 B" panose="020B0800000000000000" pitchFamily="34" charset="-120"/>
              <a:cs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171509F-25C1-CA1F-2E57-5952E1B2DFC8}"/>
              </a:ext>
            </a:extLst>
          </p:cNvPr>
          <p:cNvSpPr/>
          <p:nvPr/>
        </p:nvSpPr>
        <p:spPr>
          <a:xfrm>
            <a:off x="4362107" y="2244043"/>
            <a:ext cx="6749143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br>
              <a:rPr lang="zh-TW" sz="2000" dirty="0">
                <a:ea typeface="+mn-lt"/>
                <a:cs typeface="+mn-lt"/>
              </a:rPr>
            </a:br>
            <a:endParaRPr lang="zh-TW" sz="2000" dirty="0">
              <a:ea typeface="+mn-lt"/>
              <a:cs typeface="+mn-lt"/>
            </a:endParaRPr>
          </a:p>
          <a:p>
            <a:endParaRPr lang="zh-TW" altLang="en-US" sz="2000" dirty="0">
              <a:latin typeface="Noto Sans HK Black" panose="020B0A00000000000000" pitchFamily="34" charset="-120"/>
              <a:ea typeface="Noto Sans HK Black" panose="020B0A00000000000000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018B22D-DB09-6A4E-890D-C7A01DF57763}"/>
              </a:ext>
            </a:extLst>
          </p:cNvPr>
          <p:cNvSpPr/>
          <p:nvPr/>
        </p:nvSpPr>
        <p:spPr>
          <a:xfrm>
            <a:off x="4362107" y="2363105"/>
            <a:ext cx="6749143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  <a:cs typeface="+mn-lt"/>
              </a:rPr>
              <a:t>為當地原住民卑南族及</a:t>
            </a:r>
            <a:r>
              <a:rPr lang="zh-TW" sz="2000" dirty="0">
                <a:latin typeface="源泉圓體 B" panose="020B0800000000000000" pitchFamily="34" charset="-120"/>
                <a:ea typeface="源泉圓體 B" panose="020B0800000000000000" pitchFamily="34" charset="-120"/>
                <a:cs typeface="+mn-lt"/>
              </a:rPr>
              <a:t>阿美族的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  <a:cs typeface="+mn-lt"/>
              </a:rPr>
              <a:t>聖山</a:t>
            </a:r>
            <a:r>
              <a:rPr lang="zh-TW" sz="2000" dirty="0">
                <a:latin typeface="源泉圓體 B" panose="020B0800000000000000" pitchFamily="34" charset="-120"/>
                <a:ea typeface="源泉圓體 B" panose="020B0800000000000000" pitchFamily="34" charset="-120"/>
                <a:cs typeface="+mn-lt"/>
              </a:rPr>
              <a:t>，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  <a:cs typeface="+mn-lt"/>
              </a:rPr>
              <a:t>沿途可見「普悠瑪」碑石及許多原住民遺址都蘭山又</a:t>
            </a:r>
            <a:r>
              <a:rPr lang="zh-TW" sz="2000" dirty="0">
                <a:latin typeface="源泉圓體 B" panose="020B0800000000000000" pitchFamily="34" charset="-120"/>
                <a:ea typeface="源泉圓體 B" panose="020B0800000000000000" pitchFamily="34" charset="-120"/>
                <a:cs typeface="+mn-lt"/>
              </a:rPr>
              <a:t>名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  <a:cs typeface="+mn-lt"/>
              </a:rPr>
              <a:t>「台東富士山」</a:t>
            </a:r>
            <a:r>
              <a:rPr lang="zh-TW" sz="2000" dirty="0">
                <a:latin typeface="源泉圓體 B" panose="020B0800000000000000" pitchFamily="34" charset="-120"/>
                <a:ea typeface="源泉圓體 B" panose="020B0800000000000000" pitchFamily="34" charset="-120"/>
                <a:cs typeface="+mn-lt"/>
              </a:rPr>
              <a:t>，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  <a:cs typeface="+mn-lt"/>
              </a:rPr>
              <a:t>因山形似富士山</a:t>
            </a:r>
            <a:r>
              <a:rPr lang="zh-TW" sz="2000" dirty="0">
                <a:latin typeface="源泉圓體 B" panose="020B0800000000000000" pitchFamily="34" charset="-120"/>
                <a:ea typeface="源泉圓體 B" panose="020B0800000000000000" pitchFamily="34" charset="-120"/>
                <a:cs typeface="+mn-lt"/>
              </a:rPr>
              <a:t>，日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  <a:cs typeface="+mn-lt"/>
              </a:rPr>
              <a:t>治時期日人稱之</a:t>
            </a:r>
            <a:r>
              <a:rPr lang="zh-TW" sz="2000" dirty="0">
                <a:latin typeface="源泉圓體 B" panose="020B0800000000000000" pitchFamily="34" charset="-120"/>
                <a:ea typeface="源泉圓體 B" panose="020B0800000000000000" pitchFamily="34" charset="-120"/>
                <a:cs typeface="+mn-lt"/>
              </a:rPr>
              <a:t>為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  <a:cs typeface="+mn-lt"/>
              </a:rPr>
              <a:t>「台東富士」而來。</a:t>
            </a:r>
            <a:endParaRPr lang="zh-TW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endParaRPr lang="zh-TW" altLang="en-US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576C992-6AFB-46A1-966B-C8219922299E}"/>
              </a:ext>
            </a:extLst>
          </p:cNvPr>
          <p:cNvSpPr txBox="1"/>
          <p:nvPr/>
        </p:nvSpPr>
        <p:spPr>
          <a:xfrm>
            <a:off x="1020222" y="4062464"/>
            <a:ext cx="253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材料＆尺寸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2" name="圓角矩形 12">
            <a:extLst>
              <a:ext uri="{FF2B5EF4-FFF2-40B4-BE49-F238E27FC236}">
                <a16:creationId xmlns:a16="http://schemas.microsoft.com/office/drawing/2014/main" id="{1D4843E5-6F73-4D3F-9FE9-2C99903D73EF}"/>
              </a:ext>
            </a:extLst>
          </p:cNvPr>
          <p:cNvSpPr/>
          <p:nvPr/>
        </p:nvSpPr>
        <p:spPr>
          <a:xfrm>
            <a:off x="915377" y="4010177"/>
            <a:ext cx="2753615" cy="735814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725EBA3-093E-4CC4-89D5-DB315DAC5491}"/>
              </a:ext>
            </a:extLst>
          </p:cNvPr>
          <p:cNvSpPr txBox="1"/>
          <p:nvPr/>
        </p:nvSpPr>
        <p:spPr>
          <a:xfrm>
            <a:off x="988905" y="5435913"/>
            <a:ext cx="253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特點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4" name="圓角矩形 12">
            <a:extLst>
              <a:ext uri="{FF2B5EF4-FFF2-40B4-BE49-F238E27FC236}">
                <a16:creationId xmlns:a16="http://schemas.microsoft.com/office/drawing/2014/main" id="{620A74AE-4680-4609-B755-EA9EC13E3585}"/>
              </a:ext>
            </a:extLst>
          </p:cNvPr>
          <p:cNvSpPr/>
          <p:nvPr/>
        </p:nvSpPr>
        <p:spPr>
          <a:xfrm>
            <a:off x="884060" y="5383626"/>
            <a:ext cx="2753615" cy="735814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2BF2677-E6C1-4949-8F37-6053CA05D90D}"/>
              </a:ext>
            </a:extLst>
          </p:cNvPr>
          <p:cNvSpPr/>
          <p:nvPr/>
        </p:nvSpPr>
        <p:spPr>
          <a:xfrm>
            <a:off x="4204122" y="3787110"/>
            <a:ext cx="6998973" cy="1197038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8DFBC2E-DDD6-4B0A-BC8C-ADB170125826}"/>
              </a:ext>
            </a:extLst>
          </p:cNvPr>
          <p:cNvSpPr/>
          <p:nvPr/>
        </p:nvSpPr>
        <p:spPr>
          <a:xfrm>
            <a:off x="4204122" y="5165298"/>
            <a:ext cx="6998973" cy="1197038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ACE7685-D940-49F1-A24B-0C754F9160A7}"/>
              </a:ext>
            </a:extLst>
          </p:cNvPr>
          <p:cNvSpPr/>
          <p:nvPr/>
        </p:nvSpPr>
        <p:spPr>
          <a:xfrm>
            <a:off x="4382919" y="3842165"/>
            <a:ext cx="67491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水泥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/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富含養分的土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/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一株美麗的多肉植物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長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/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寬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/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高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-10/10/8</a:t>
            </a:r>
          </a:p>
          <a:p>
            <a:endParaRPr lang="zh-TW" altLang="en-US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1C2E96E-38D7-4C3F-BC53-7943973A95D5}"/>
              </a:ext>
            </a:extLst>
          </p:cNvPr>
          <p:cNvSpPr/>
          <p:nvPr/>
        </p:nvSpPr>
        <p:spPr>
          <a:xfrm>
            <a:off x="4329036" y="5260768"/>
            <a:ext cx="6749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誰不喜歡征服一座座山脈的快感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?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在沐村拓栽，你只需要一座「都蘭百岳」，就能讓群山拜倒在多肉的石榴裙之下。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3116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wdDnDiag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C7B8722-BB90-4B3D-A8A9-1BE73D6C6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609" y="994089"/>
            <a:ext cx="8587147" cy="492486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設計圖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727096" y="939045"/>
            <a:ext cx="165872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都蘭百岳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1E749D7-9F93-4DBE-989F-0584D8E37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44" y="1462265"/>
            <a:ext cx="9069519" cy="52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10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製作過程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42BE448-CD74-D7A3-48F6-B9C9257F93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66" y="2785883"/>
            <a:ext cx="2750208" cy="151846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80584CF-118C-7756-E1D2-C5B0E8BA0C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73" y="2768161"/>
            <a:ext cx="2731416" cy="153664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ED03B75-5D71-973C-B7FF-AE5AA05319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5" y="2757901"/>
            <a:ext cx="2741721" cy="151907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DF801A1-BAB6-A0AA-D639-BD00CD5D28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051" y="2804675"/>
            <a:ext cx="2741720" cy="1499672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A078849C-FC0E-D316-95CC-7DDCFFC33993}"/>
              </a:ext>
            </a:extLst>
          </p:cNvPr>
          <p:cNvSpPr txBox="1"/>
          <p:nvPr/>
        </p:nvSpPr>
        <p:spPr>
          <a:xfrm>
            <a:off x="283696" y="4650540"/>
            <a:ext cx="117367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altLang="zh-TW" sz="2000" kern="100" dirty="0"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標楷體" panose="03000509000000000000" pitchFamily="65" charset="-120"/>
              </a:rPr>
              <a:t>3D</a:t>
            </a:r>
            <a:r>
              <a:rPr lang="zh-TW" altLang="zh-TW" sz="2000" kern="100" dirty="0"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標楷體" panose="03000509000000000000" pitchFamily="65" charset="-120"/>
              </a:rPr>
              <a:t>建模</a:t>
            </a:r>
            <a:r>
              <a:rPr lang="en-US" altLang="zh-TW" sz="2000" kern="100" dirty="0"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標楷體" panose="03000509000000000000" pitchFamily="65" charset="-120"/>
              </a:rPr>
              <a:t>&gt;3D</a:t>
            </a:r>
            <a:r>
              <a:rPr lang="zh-TW" altLang="zh-TW" sz="2000" kern="100" dirty="0"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標楷體" panose="03000509000000000000" pitchFamily="65" charset="-120"/>
              </a:rPr>
              <a:t>列印模型</a:t>
            </a:r>
            <a:r>
              <a:rPr lang="en-US" altLang="zh-TW" sz="2000" kern="100" dirty="0"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標楷體" panose="03000509000000000000" pitchFamily="65" charset="-120"/>
              </a:rPr>
              <a:t>&gt;</a:t>
            </a:r>
            <a:r>
              <a:rPr lang="zh-TW" altLang="zh-TW" sz="2000" kern="100" dirty="0"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標楷體" panose="03000509000000000000" pitchFamily="65" charset="-120"/>
              </a:rPr>
              <a:t>製作矽膠模具</a:t>
            </a:r>
            <a:r>
              <a:rPr lang="en-US" altLang="zh-TW" sz="2000" kern="100" dirty="0"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標楷體" panose="03000509000000000000" pitchFamily="65" charset="-120"/>
              </a:rPr>
              <a:t>&gt;</a:t>
            </a:r>
            <a:r>
              <a:rPr lang="zh-TW" altLang="zh-TW" sz="2000" kern="100" dirty="0"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標楷體" panose="03000509000000000000" pitchFamily="65" charset="-120"/>
              </a:rPr>
              <a:t>水泥灌模</a:t>
            </a:r>
            <a:r>
              <a:rPr lang="en-US" altLang="zh-TW" sz="2000" kern="100" dirty="0"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標楷體" panose="03000509000000000000" pitchFamily="65" charset="-120"/>
              </a:rPr>
              <a:t>&gt;</a:t>
            </a:r>
            <a:r>
              <a:rPr lang="zh-TW" altLang="zh-TW" sz="2000" kern="100" dirty="0"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標楷體" panose="03000509000000000000" pitchFamily="65" charset="-120"/>
              </a:rPr>
              <a:t>後續打磨</a:t>
            </a:r>
            <a:r>
              <a:rPr lang="en-US" altLang="zh-TW" sz="2000" kern="100" dirty="0"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標楷體" panose="03000509000000000000" pitchFamily="65" charset="-120"/>
              </a:rPr>
              <a:t>&gt;</a:t>
            </a:r>
            <a:r>
              <a:rPr lang="zh-TW" altLang="zh-TW" sz="2000" kern="100" dirty="0"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標楷體" panose="03000509000000000000" pitchFamily="65" charset="-120"/>
              </a:rPr>
              <a:t>加入環氧樹酯</a:t>
            </a:r>
            <a:r>
              <a:rPr lang="en-US" altLang="zh-TW" sz="2000" kern="100" dirty="0"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標楷體" panose="03000509000000000000" pitchFamily="65" charset="-120"/>
              </a:rPr>
              <a:t>(</a:t>
            </a:r>
            <a:r>
              <a:rPr lang="zh-TW" altLang="zh-TW" sz="2000" kern="100" dirty="0"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標楷體" panose="03000509000000000000" pitchFamily="65" charset="-120"/>
              </a:rPr>
              <a:t>海之霸王</a:t>
            </a:r>
            <a:r>
              <a:rPr lang="en-US" altLang="zh-TW" sz="2000" kern="100" dirty="0"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標楷體" panose="03000509000000000000" pitchFamily="65" charset="-120"/>
              </a:rPr>
              <a:t>)&gt;</a:t>
            </a:r>
            <a:r>
              <a:rPr lang="zh-TW" altLang="zh-TW" sz="2000" kern="100" dirty="0"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標楷體" panose="03000509000000000000" pitchFamily="65" charset="-120"/>
              </a:rPr>
              <a:t>加入植物及培養土</a:t>
            </a:r>
            <a:endParaRPr lang="zh-TW" altLang="zh-TW" sz="2000" kern="100" dirty="0">
              <a:effectLst/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4872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26"/>
          <p:cNvSpPr/>
          <p:nvPr/>
        </p:nvSpPr>
        <p:spPr>
          <a:xfrm>
            <a:off x="1777996" y="2615199"/>
            <a:ext cx="8741589" cy="1624292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2899059" y="2827180"/>
            <a:ext cx="6227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i="1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03.</a:t>
            </a:r>
            <a:r>
              <a:rPr lang="zh-TW" altLang="en-US" sz="54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視覺設計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1" y="151359"/>
            <a:ext cx="985924" cy="11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03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296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名片設計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9CACD27-C68B-4933-AAD9-F5EEDF57C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81" y="1686187"/>
            <a:ext cx="3487282" cy="556741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9492DCF-DD97-4847-99AE-04F0207C9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039" y="1686187"/>
            <a:ext cx="3487282" cy="5567415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4F4AD46D-0784-4BAC-B629-74036579D341}"/>
              </a:ext>
            </a:extLst>
          </p:cNvPr>
          <p:cNvSpPr txBox="1"/>
          <p:nvPr/>
        </p:nvSpPr>
        <p:spPr>
          <a:xfrm>
            <a:off x="2180359" y="1837970"/>
            <a:ext cx="253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正面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6" name="圓角矩形 12">
            <a:extLst>
              <a:ext uri="{FF2B5EF4-FFF2-40B4-BE49-F238E27FC236}">
                <a16:creationId xmlns:a16="http://schemas.microsoft.com/office/drawing/2014/main" id="{120DCE62-A08B-436C-87D1-16FF09CD90CC}"/>
              </a:ext>
            </a:extLst>
          </p:cNvPr>
          <p:cNvSpPr/>
          <p:nvPr/>
        </p:nvSpPr>
        <p:spPr>
          <a:xfrm>
            <a:off x="2075514" y="1785683"/>
            <a:ext cx="2753615" cy="735814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4D44613-590D-4EE2-A756-60115DCCA1C9}"/>
              </a:ext>
            </a:extLst>
          </p:cNvPr>
          <p:cNvSpPr txBox="1"/>
          <p:nvPr/>
        </p:nvSpPr>
        <p:spPr>
          <a:xfrm>
            <a:off x="7467716" y="1837970"/>
            <a:ext cx="253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背面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8" name="圓角矩形 12">
            <a:extLst>
              <a:ext uri="{FF2B5EF4-FFF2-40B4-BE49-F238E27FC236}">
                <a16:creationId xmlns:a16="http://schemas.microsoft.com/office/drawing/2014/main" id="{27984F00-20AE-4331-8AB7-99B036FF95FE}"/>
              </a:ext>
            </a:extLst>
          </p:cNvPr>
          <p:cNvSpPr/>
          <p:nvPr/>
        </p:nvSpPr>
        <p:spPr>
          <a:xfrm>
            <a:off x="7362871" y="1785683"/>
            <a:ext cx="2753615" cy="735814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6601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296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包裝設計</a:t>
            </a:r>
            <a:r>
              <a:rPr lang="en-US" altLang="zh-TW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(</a:t>
            </a: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單個</a:t>
            </a:r>
            <a:r>
              <a:rPr lang="en-US" altLang="zh-TW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)</a:t>
            </a:r>
            <a:endParaRPr lang="zh-TW" altLang="en-US" sz="2800" u="sng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F447FB58-75E8-4F29-7CAA-9155ADA00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"/>
          <a:stretch/>
        </p:blipFill>
        <p:spPr>
          <a:xfrm>
            <a:off x="2000250" y="1127703"/>
            <a:ext cx="8191500" cy="53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91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296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包裝設計</a:t>
            </a:r>
            <a:r>
              <a:rPr lang="en-US" altLang="zh-TW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(DIY)</a:t>
            </a:r>
            <a:endParaRPr lang="zh-TW" altLang="en-US" sz="2800" u="sng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AA9F01A-8F30-E1EB-9820-8D6F8C8F4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1250571"/>
            <a:ext cx="7569200" cy="504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19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900C20E1-160C-441B-BC78-6940F464A46D}"/>
              </a:ext>
            </a:extLst>
          </p:cNvPr>
          <p:cNvSpPr/>
          <p:nvPr/>
        </p:nvSpPr>
        <p:spPr>
          <a:xfrm>
            <a:off x="4311942" y="2373780"/>
            <a:ext cx="3229762" cy="3129397"/>
          </a:xfrm>
          <a:custGeom>
            <a:avLst/>
            <a:gdLst>
              <a:gd name="connsiteX0" fmla="*/ 0 w 3196206"/>
              <a:gd name="connsiteY0" fmla="*/ 517332 h 3103927"/>
              <a:gd name="connsiteX1" fmla="*/ 517332 w 3196206"/>
              <a:gd name="connsiteY1" fmla="*/ 0 h 3103927"/>
              <a:gd name="connsiteX2" fmla="*/ 2678874 w 3196206"/>
              <a:gd name="connsiteY2" fmla="*/ 0 h 3103927"/>
              <a:gd name="connsiteX3" fmla="*/ 3196206 w 3196206"/>
              <a:gd name="connsiteY3" fmla="*/ 517332 h 3103927"/>
              <a:gd name="connsiteX4" fmla="*/ 3196206 w 3196206"/>
              <a:gd name="connsiteY4" fmla="*/ 2586595 h 3103927"/>
              <a:gd name="connsiteX5" fmla="*/ 2678874 w 3196206"/>
              <a:gd name="connsiteY5" fmla="*/ 3103927 h 3103927"/>
              <a:gd name="connsiteX6" fmla="*/ 517332 w 3196206"/>
              <a:gd name="connsiteY6" fmla="*/ 3103927 h 3103927"/>
              <a:gd name="connsiteX7" fmla="*/ 0 w 3196206"/>
              <a:gd name="connsiteY7" fmla="*/ 2586595 h 3103927"/>
              <a:gd name="connsiteX8" fmla="*/ 0 w 3196206"/>
              <a:gd name="connsiteY8" fmla="*/ 517332 h 3103927"/>
              <a:gd name="connsiteX0" fmla="*/ 41945 w 3196206"/>
              <a:gd name="connsiteY0" fmla="*/ 229395 h 3109605"/>
              <a:gd name="connsiteX1" fmla="*/ 517332 w 3196206"/>
              <a:gd name="connsiteY1" fmla="*/ 5678 h 3109605"/>
              <a:gd name="connsiteX2" fmla="*/ 2678874 w 3196206"/>
              <a:gd name="connsiteY2" fmla="*/ 5678 h 3109605"/>
              <a:gd name="connsiteX3" fmla="*/ 3196206 w 3196206"/>
              <a:gd name="connsiteY3" fmla="*/ 523010 h 3109605"/>
              <a:gd name="connsiteX4" fmla="*/ 3196206 w 3196206"/>
              <a:gd name="connsiteY4" fmla="*/ 2592273 h 3109605"/>
              <a:gd name="connsiteX5" fmla="*/ 2678874 w 3196206"/>
              <a:gd name="connsiteY5" fmla="*/ 3109605 h 3109605"/>
              <a:gd name="connsiteX6" fmla="*/ 517332 w 3196206"/>
              <a:gd name="connsiteY6" fmla="*/ 3109605 h 3109605"/>
              <a:gd name="connsiteX7" fmla="*/ 0 w 3196206"/>
              <a:gd name="connsiteY7" fmla="*/ 2592273 h 3109605"/>
              <a:gd name="connsiteX8" fmla="*/ 41945 w 3196206"/>
              <a:gd name="connsiteY8" fmla="*/ 229395 h 3109605"/>
              <a:gd name="connsiteX0" fmla="*/ 41945 w 3196206"/>
              <a:gd name="connsiteY0" fmla="*/ 243109 h 3123319"/>
              <a:gd name="connsiteX1" fmla="*/ 517332 w 3196206"/>
              <a:gd name="connsiteY1" fmla="*/ 2614 h 3123319"/>
              <a:gd name="connsiteX2" fmla="*/ 2678874 w 3196206"/>
              <a:gd name="connsiteY2" fmla="*/ 19392 h 3123319"/>
              <a:gd name="connsiteX3" fmla="*/ 3196206 w 3196206"/>
              <a:gd name="connsiteY3" fmla="*/ 536724 h 3123319"/>
              <a:gd name="connsiteX4" fmla="*/ 3196206 w 3196206"/>
              <a:gd name="connsiteY4" fmla="*/ 2605987 h 3123319"/>
              <a:gd name="connsiteX5" fmla="*/ 2678874 w 3196206"/>
              <a:gd name="connsiteY5" fmla="*/ 3123319 h 3123319"/>
              <a:gd name="connsiteX6" fmla="*/ 517332 w 3196206"/>
              <a:gd name="connsiteY6" fmla="*/ 3123319 h 3123319"/>
              <a:gd name="connsiteX7" fmla="*/ 0 w 3196206"/>
              <a:gd name="connsiteY7" fmla="*/ 2605987 h 3123319"/>
              <a:gd name="connsiteX8" fmla="*/ 41945 w 3196206"/>
              <a:gd name="connsiteY8" fmla="*/ 243109 h 3123319"/>
              <a:gd name="connsiteX0" fmla="*/ 41945 w 3196206"/>
              <a:gd name="connsiteY0" fmla="*/ 248884 h 3129094"/>
              <a:gd name="connsiteX1" fmla="*/ 517332 w 3196206"/>
              <a:gd name="connsiteY1" fmla="*/ 8389 h 3129094"/>
              <a:gd name="connsiteX2" fmla="*/ 2678874 w 3196206"/>
              <a:gd name="connsiteY2" fmla="*/ 0 h 3129094"/>
              <a:gd name="connsiteX3" fmla="*/ 3196206 w 3196206"/>
              <a:gd name="connsiteY3" fmla="*/ 542499 h 3129094"/>
              <a:gd name="connsiteX4" fmla="*/ 3196206 w 3196206"/>
              <a:gd name="connsiteY4" fmla="*/ 2611762 h 3129094"/>
              <a:gd name="connsiteX5" fmla="*/ 2678874 w 3196206"/>
              <a:gd name="connsiteY5" fmla="*/ 3129094 h 3129094"/>
              <a:gd name="connsiteX6" fmla="*/ 517332 w 3196206"/>
              <a:gd name="connsiteY6" fmla="*/ 3129094 h 3129094"/>
              <a:gd name="connsiteX7" fmla="*/ 0 w 3196206"/>
              <a:gd name="connsiteY7" fmla="*/ 2611762 h 3129094"/>
              <a:gd name="connsiteX8" fmla="*/ 41945 w 3196206"/>
              <a:gd name="connsiteY8" fmla="*/ 248884 h 3129094"/>
              <a:gd name="connsiteX0" fmla="*/ 41945 w 3221373"/>
              <a:gd name="connsiteY0" fmla="*/ 249187 h 3129397"/>
              <a:gd name="connsiteX1" fmla="*/ 517332 w 3221373"/>
              <a:gd name="connsiteY1" fmla="*/ 8692 h 3129397"/>
              <a:gd name="connsiteX2" fmla="*/ 2678874 w 3221373"/>
              <a:gd name="connsiteY2" fmla="*/ 303 h 3129397"/>
              <a:gd name="connsiteX3" fmla="*/ 3221373 w 3221373"/>
              <a:gd name="connsiteY3" fmla="*/ 265965 h 3129397"/>
              <a:gd name="connsiteX4" fmla="*/ 3196206 w 3221373"/>
              <a:gd name="connsiteY4" fmla="*/ 2612065 h 3129397"/>
              <a:gd name="connsiteX5" fmla="*/ 2678874 w 3221373"/>
              <a:gd name="connsiteY5" fmla="*/ 3129397 h 3129397"/>
              <a:gd name="connsiteX6" fmla="*/ 517332 w 3221373"/>
              <a:gd name="connsiteY6" fmla="*/ 3129397 h 3129397"/>
              <a:gd name="connsiteX7" fmla="*/ 0 w 3221373"/>
              <a:gd name="connsiteY7" fmla="*/ 2612065 h 3129397"/>
              <a:gd name="connsiteX8" fmla="*/ 41945 w 3221373"/>
              <a:gd name="connsiteY8" fmla="*/ 249187 h 3129397"/>
              <a:gd name="connsiteX0" fmla="*/ 41945 w 3229762"/>
              <a:gd name="connsiteY0" fmla="*/ 249187 h 3129397"/>
              <a:gd name="connsiteX1" fmla="*/ 517332 w 3229762"/>
              <a:gd name="connsiteY1" fmla="*/ 8692 h 3129397"/>
              <a:gd name="connsiteX2" fmla="*/ 2678874 w 3229762"/>
              <a:gd name="connsiteY2" fmla="*/ 303 h 3129397"/>
              <a:gd name="connsiteX3" fmla="*/ 3221373 w 3229762"/>
              <a:gd name="connsiteY3" fmla="*/ 265965 h 3129397"/>
              <a:gd name="connsiteX4" fmla="*/ 3229762 w 3229762"/>
              <a:gd name="connsiteY4" fmla="*/ 2821789 h 3129397"/>
              <a:gd name="connsiteX5" fmla="*/ 2678874 w 3229762"/>
              <a:gd name="connsiteY5" fmla="*/ 3129397 h 3129397"/>
              <a:gd name="connsiteX6" fmla="*/ 517332 w 3229762"/>
              <a:gd name="connsiteY6" fmla="*/ 3129397 h 3129397"/>
              <a:gd name="connsiteX7" fmla="*/ 0 w 3229762"/>
              <a:gd name="connsiteY7" fmla="*/ 2612065 h 3129397"/>
              <a:gd name="connsiteX8" fmla="*/ 41945 w 3229762"/>
              <a:gd name="connsiteY8" fmla="*/ 249187 h 3129397"/>
              <a:gd name="connsiteX0" fmla="*/ 41945 w 3229762"/>
              <a:gd name="connsiteY0" fmla="*/ 249187 h 3129397"/>
              <a:gd name="connsiteX1" fmla="*/ 517332 w 3229762"/>
              <a:gd name="connsiteY1" fmla="*/ 8692 h 3129397"/>
              <a:gd name="connsiteX2" fmla="*/ 2678874 w 3229762"/>
              <a:gd name="connsiteY2" fmla="*/ 303 h 3129397"/>
              <a:gd name="connsiteX3" fmla="*/ 3221373 w 3229762"/>
              <a:gd name="connsiteY3" fmla="*/ 265965 h 3129397"/>
              <a:gd name="connsiteX4" fmla="*/ 3229762 w 3229762"/>
              <a:gd name="connsiteY4" fmla="*/ 2821789 h 3129397"/>
              <a:gd name="connsiteX5" fmla="*/ 2678874 w 3229762"/>
              <a:gd name="connsiteY5" fmla="*/ 3129397 h 3129397"/>
              <a:gd name="connsiteX6" fmla="*/ 341163 w 3229762"/>
              <a:gd name="connsiteY6" fmla="*/ 3121008 h 3129397"/>
              <a:gd name="connsiteX7" fmla="*/ 0 w 3229762"/>
              <a:gd name="connsiteY7" fmla="*/ 2612065 h 3129397"/>
              <a:gd name="connsiteX8" fmla="*/ 41945 w 3229762"/>
              <a:gd name="connsiteY8" fmla="*/ 249187 h 3129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9762" h="3129397">
                <a:moveTo>
                  <a:pt x="41945" y="249187"/>
                </a:moveTo>
                <a:cubicBezTo>
                  <a:pt x="41945" y="-36528"/>
                  <a:pt x="231617" y="8692"/>
                  <a:pt x="517332" y="8692"/>
                </a:cubicBezTo>
                <a:lnTo>
                  <a:pt x="2678874" y="303"/>
                </a:lnTo>
                <a:cubicBezTo>
                  <a:pt x="2964589" y="303"/>
                  <a:pt x="3221373" y="-19750"/>
                  <a:pt x="3221373" y="265965"/>
                </a:cubicBezTo>
                <a:cubicBezTo>
                  <a:pt x="3224169" y="1117906"/>
                  <a:pt x="3226966" y="1969848"/>
                  <a:pt x="3229762" y="2821789"/>
                </a:cubicBezTo>
                <a:cubicBezTo>
                  <a:pt x="3229762" y="3107504"/>
                  <a:pt x="2964589" y="3129397"/>
                  <a:pt x="2678874" y="3129397"/>
                </a:cubicBezTo>
                <a:lnTo>
                  <a:pt x="341163" y="3121008"/>
                </a:lnTo>
                <a:cubicBezTo>
                  <a:pt x="55448" y="3121008"/>
                  <a:pt x="0" y="2897780"/>
                  <a:pt x="0" y="2612065"/>
                </a:cubicBezTo>
                <a:cubicBezTo>
                  <a:pt x="0" y="1922311"/>
                  <a:pt x="41945" y="938941"/>
                  <a:pt x="41945" y="24918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296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貼紙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8A25680-EA56-4601-AAAE-D65E42161C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58" y="2311499"/>
            <a:ext cx="3614883" cy="4114127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1E00F5AD-24EC-4D3B-A724-CDA539366711}"/>
              </a:ext>
            </a:extLst>
          </p:cNvPr>
          <p:cNvSpPr txBox="1"/>
          <p:nvPr/>
        </p:nvSpPr>
        <p:spPr>
          <a:xfrm>
            <a:off x="1070556" y="2382025"/>
            <a:ext cx="253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3.5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*</a:t>
            </a: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3.5</a:t>
            </a:r>
          </a:p>
        </p:txBody>
      </p:sp>
      <p:sp>
        <p:nvSpPr>
          <p:cNvPr id="20" name="圓角矩形 12">
            <a:extLst>
              <a:ext uri="{FF2B5EF4-FFF2-40B4-BE49-F238E27FC236}">
                <a16:creationId xmlns:a16="http://schemas.microsoft.com/office/drawing/2014/main" id="{12C73C45-C141-4756-BCA4-F02386EEF441}"/>
              </a:ext>
            </a:extLst>
          </p:cNvPr>
          <p:cNvSpPr/>
          <p:nvPr/>
        </p:nvSpPr>
        <p:spPr>
          <a:xfrm>
            <a:off x="965711" y="2329738"/>
            <a:ext cx="2753615" cy="735814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4514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296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招牌設計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716" y="1145136"/>
            <a:ext cx="3761402" cy="528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52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26"/>
          <p:cNvSpPr/>
          <p:nvPr/>
        </p:nvSpPr>
        <p:spPr>
          <a:xfrm>
            <a:off x="1777996" y="2615199"/>
            <a:ext cx="8741589" cy="1624292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2871349" y="2965680"/>
            <a:ext cx="6227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i="1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01.</a:t>
            </a:r>
            <a:r>
              <a:rPr lang="zh-TW" altLang="en-US" sz="54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品牌理念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1" y="151359"/>
            <a:ext cx="985924" cy="11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22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296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en-US" altLang="zh-TW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DM</a:t>
            </a: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設計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F4AD46D-0784-4BAC-B629-74036579D341}"/>
              </a:ext>
            </a:extLst>
          </p:cNvPr>
          <p:cNvSpPr txBox="1"/>
          <p:nvPr/>
        </p:nvSpPr>
        <p:spPr>
          <a:xfrm>
            <a:off x="2180359" y="1837970"/>
            <a:ext cx="253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正面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6" name="圓角矩形 12">
            <a:extLst>
              <a:ext uri="{FF2B5EF4-FFF2-40B4-BE49-F238E27FC236}">
                <a16:creationId xmlns:a16="http://schemas.microsoft.com/office/drawing/2014/main" id="{120DCE62-A08B-436C-87D1-16FF09CD90CC}"/>
              </a:ext>
            </a:extLst>
          </p:cNvPr>
          <p:cNvSpPr/>
          <p:nvPr/>
        </p:nvSpPr>
        <p:spPr>
          <a:xfrm>
            <a:off x="2075514" y="1785683"/>
            <a:ext cx="2753615" cy="735814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4D44613-590D-4EE2-A756-60115DCCA1C9}"/>
              </a:ext>
            </a:extLst>
          </p:cNvPr>
          <p:cNvSpPr txBox="1"/>
          <p:nvPr/>
        </p:nvSpPr>
        <p:spPr>
          <a:xfrm>
            <a:off x="7467716" y="1837970"/>
            <a:ext cx="253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背面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8" name="圓角矩形 12">
            <a:extLst>
              <a:ext uri="{FF2B5EF4-FFF2-40B4-BE49-F238E27FC236}">
                <a16:creationId xmlns:a16="http://schemas.microsoft.com/office/drawing/2014/main" id="{27984F00-20AE-4331-8AB7-99B036FF95FE}"/>
              </a:ext>
            </a:extLst>
          </p:cNvPr>
          <p:cNvSpPr/>
          <p:nvPr/>
        </p:nvSpPr>
        <p:spPr>
          <a:xfrm>
            <a:off x="7362871" y="1785683"/>
            <a:ext cx="2753615" cy="735814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8CD7FC5-8DCE-3AA4-C8F7-DEDD5AE05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2804022"/>
            <a:ext cx="3721100" cy="37211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C367EB4-BC2C-1E94-18A6-37579F070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2804022"/>
            <a:ext cx="37211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82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296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價目表設計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360" y="627224"/>
            <a:ext cx="4278910" cy="605247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7" y="1551702"/>
            <a:ext cx="5938526" cy="420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62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296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員工識別設計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t="5093" r="10968" b="6961"/>
          <a:stretch/>
        </p:blipFill>
        <p:spPr>
          <a:xfrm>
            <a:off x="2307364" y="1093861"/>
            <a:ext cx="7281017" cy="53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28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26"/>
          <p:cNvSpPr/>
          <p:nvPr/>
        </p:nvSpPr>
        <p:spPr>
          <a:xfrm>
            <a:off x="1777996" y="2615199"/>
            <a:ext cx="8741589" cy="1624292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3176150" y="2965680"/>
            <a:ext cx="6227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i="1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04.</a:t>
            </a:r>
            <a:r>
              <a:rPr lang="zh-TW" altLang="en-US" sz="54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行銷宣傳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7" y="123927"/>
            <a:ext cx="985924" cy="11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79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en-US" altLang="zh-TW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IG</a:t>
            </a: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貼文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CC7557A-C83F-C633-91E0-4F6B0DBE4C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1"/>
          <a:stretch/>
        </p:blipFill>
        <p:spPr>
          <a:xfrm>
            <a:off x="464671" y="955594"/>
            <a:ext cx="2954804" cy="5651484"/>
          </a:xfrm>
          <a:prstGeom prst="rect">
            <a:avLst/>
          </a:prstGeom>
        </p:spPr>
      </p:pic>
      <p:pic>
        <p:nvPicPr>
          <p:cNvPr id="10" name="圖片 9" descr="一張含有 文字, 螢幕, 螢幕擷取畫面 的圖片&#10;&#10;自動產生的描述">
            <a:extLst>
              <a:ext uri="{FF2B5EF4-FFF2-40B4-BE49-F238E27FC236}">
                <a16:creationId xmlns:a16="http://schemas.microsoft.com/office/drawing/2014/main" id="{1EE20B9B-641A-8403-34A4-72176FD8F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1" b="36945"/>
          <a:stretch/>
        </p:blipFill>
        <p:spPr>
          <a:xfrm>
            <a:off x="6177005" y="955593"/>
            <a:ext cx="2432068" cy="2668500"/>
          </a:xfrm>
          <a:prstGeom prst="rect">
            <a:avLst/>
          </a:prstGeom>
        </p:spPr>
      </p:pic>
      <p:pic>
        <p:nvPicPr>
          <p:cNvPr id="13" name="圖片 12" descr="一張含有 文字, 螢幕, 螢幕擷取畫面, 黑色 的圖片&#10;&#10;自動產生的描述">
            <a:extLst>
              <a:ext uri="{FF2B5EF4-FFF2-40B4-BE49-F238E27FC236}">
                <a16:creationId xmlns:a16="http://schemas.microsoft.com/office/drawing/2014/main" id="{A22432F3-783C-AA44-D476-62D75594F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8" b="30138"/>
          <a:stretch/>
        </p:blipFill>
        <p:spPr>
          <a:xfrm>
            <a:off x="6177005" y="3781336"/>
            <a:ext cx="2432067" cy="266849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8081774A-D359-D01D-0F73-4C13E8B31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 b="34305"/>
          <a:stretch/>
        </p:blipFill>
        <p:spPr>
          <a:xfrm>
            <a:off x="8772527" y="3781336"/>
            <a:ext cx="2432068" cy="266849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43500E3-4054-33EE-3D80-7537B6A213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b="30417"/>
          <a:stretch/>
        </p:blipFill>
        <p:spPr>
          <a:xfrm>
            <a:off x="8772527" y="955594"/>
            <a:ext cx="2432068" cy="2668499"/>
          </a:xfrm>
          <a:prstGeom prst="rect">
            <a:avLst/>
          </a:prstGeom>
        </p:spPr>
      </p:pic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C7CDFFC5-19C4-04B8-29D0-B41906AFB65F}"/>
              </a:ext>
            </a:extLst>
          </p:cNvPr>
          <p:cNvSpPr/>
          <p:nvPr/>
        </p:nvSpPr>
        <p:spPr>
          <a:xfrm rot="10800000">
            <a:off x="3582929" y="955593"/>
            <a:ext cx="615351" cy="304800"/>
          </a:xfrm>
          <a:prstGeom prst="rightArrow">
            <a:avLst/>
          </a:prstGeom>
          <a:solidFill>
            <a:srgbClr val="63AF4F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84BE27B-DFEE-20FC-AB67-08DB2B96E8E0}"/>
              </a:ext>
            </a:extLst>
          </p:cNvPr>
          <p:cNvSpPr txBox="1"/>
          <p:nvPr/>
        </p:nvSpPr>
        <p:spPr>
          <a:xfrm>
            <a:off x="3582929" y="1359888"/>
            <a:ext cx="2594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截止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2022-6-8</a:t>
            </a:r>
          </a:p>
          <a:p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沐村拓栽的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Instagram</a:t>
            </a:r>
            <a:b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</a:b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有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163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人追蹤</a:t>
            </a:r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71AE4395-D9F7-E871-F517-BA74BF52CC7D}"/>
              </a:ext>
            </a:extLst>
          </p:cNvPr>
          <p:cNvSpPr/>
          <p:nvPr/>
        </p:nvSpPr>
        <p:spPr>
          <a:xfrm>
            <a:off x="5398199" y="3598206"/>
            <a:ext cx="615351" cy="304800"/>
          </a:xfrm>
          <a:prstGeom prst="rightArrow">
            <a:avLst/>
          </a:prstGeom>
          <a:solidFill>
            <a:srgbClr val="63AF4F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6618983-492A-77C2-3CF4-20CDDB2FADA8}"/>
              </a:ext>
            </a:extLst>
          </p:cNvPr>
          <p:cNvSpPr txBox="1"/>
          <p:nvPr/>
        </p:nvSpPr>
        <p:spPr>
          <a:xfrm>
            <a:off x="3501925" y="3903256"/>
            <a:ext cx="259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沐村拓栽的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Instagram</a:t>
            </a:r>
            <a:b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</a:b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平均會有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30-40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人按讚</a:t>
            </a:r>
          </a:p>
        </p:txBody>
      </p:sp>
    </p:spTree>
    <p:extLst>
      <p:ext uri="{BB962C8B-B14F-4D97-AF65-F5344CB8AC3E}">
        <p14:creationId xmlns:p14="http://schemas.microsoft.com/office/powerpoint/2010/main" val="2886596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F12D9EF-9680-E0C1-5E95-76A7477D8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773885"/>
              </p:ext>
            </p:extLst>
          </p:nvPr>
        </p:nvGraphicFramePr>
        <p:xfrm>
          <a:off x="2973388" y="1254125"/>
          <a:ext cx="6246366" cy="4351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6466">
                  <a:extLst>
                    <a:ext uri="{9D8B030D-6E8A-4147-A177-3AD203B41FA5}">
                      <a16:colId xmlns:a16="http://schemas.microsoft.com/office/drawing/2014/main" val="1696567481"/>
                    </a:ext>
                  </a:extLst>
                </a:gridCol>
                <a:gridCol w="2091380">
                  <a:extLst>
                    <a:ext uri="{9D8B030D-6E8A-4147-A177-3AD203B41FA5}">
                      <a16:colId xmlns:a16="http://schemas.microsoft.com/office/drawing/2014/main" val="3331011884"/>
                    </a:ext>
                  </a:extLst>
                </a:gridCol>
                <a:gridCol w="2688520">
                  <a:extLst>
                    <a:ext uri="{9D8B030D-6E8A-4147-A177-3AD203B41FA5}">
                      <a16:colId xmlns:a16="http://schemas.microsoft.com/office/drawing/2014/main" val="885755275"/>
                    </a:ext>
                  </a:extLst>
                </a:gridCol>
              </a:tblGrid>
              <a:tr h="4418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文案目的</a:t>
                      </a:r>
                      <a:endParaRPr lang="zh-TW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文案內容</a:t>
                      </a:r>
                      <a:endParaRPr lang="zh-TW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201241"/>
                  </a:ext>
                </a:extLst>
              </a:tr>
              <a:tr h="4418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第一週 </a:t>
                      </a:r>
                      <a:r>
                        <a:rPr lang="en-US" altLang="zh-TW" sz="1100" b="1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4/25-5/2</a:t>
                      </a:r>
                      <a:endParaRPr lang="en-US" altLang="zh-TW" sz="1100" b="1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設立</a:t>
                      </a:r>
                      <a:r>
                        <a:rPr lang="en-US" altLang="zh-TW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IG</a:t>
                      </a:r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帳號以及品牌簡介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品牌口號、理念等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65856"/>
                  </a:ext>
                </a:extLst>
              </a:tr>
              <a:tr h="4418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第二週 </a:t>
                      </a:r>
                      <a:r>
                        <a:rPr lang="en-US" altLang="zh-TW" sz="1100" b="1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5/2-5/9</a:t>
                      </a:r>
                      <a:endParaRPr lang="en-US" altLang="zh-TW" sz="1100" b="1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成員介紹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CEO</a:t>
                      </a:r>
                      <a:r>
                        <a:rPr lang="zh-TW" altLang="en-US" sz="11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、企劃總監、技術總監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769188"/>
                  </a:ext>
                </a:extLst>
              </a:tr>
              <a:tr h="4418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第三週 </a:t>
                      </a:r>
                      <a:r>
                        <a:rPr lang="en-US" altLang="zh-TW" sz="1100" b="1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5/9-5/16</a:t>
                      </a:r>
                      <a:endParaRPr lang="en-US" altLang="zh-TW" sz="1100" b="1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成員介紹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設計總監、藝術總監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536354"/>
                  </a:ext>
                </a:extLst>
              </a:tr>
              <a:tr h="4418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第四週 </a:t>
                      </a:r>
                      <a:r>
                        <a:rPr lang="en-US" altLang="zh-TW" sz="1100" b="1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5/16-5/23</a:t>
                      </a:r>
                      <a:endParaRPr lang="en-US" altLang="zh-TW" sz="1100" b="1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商品介紹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都蘭百岳、海之霸王、都蘭糖廠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766290"/>
                  </a:ext>
                </a:extLst>
              </a:tr>
              <a:tr h="4418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第五週 </a:t>
                      </a:r>
                      <a:r>
                        <a:rPr lang="en-US" altLang="zh-TW" sz="1100" b="1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5/23-5/25</a:t>
                      </a:r>
                      <a:endParaRPr lang="en-US" altLang="zh-TW" sz="1100" b="1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商品介紹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DM</a:t>
                      </a:r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說明書、貼紙、名片、單入、</a:t>
                      </a:r>
                      <a:r>
                        <a:rPr lang="en-US" altLang="zh-TW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DIY</a:t>
                      </a:r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禮盒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467265"/>
                  </a:ext>
                </a:extLst>
              </a:tr>
              <a:tr h="42513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市集</a:t>
                      </a:r>
                      <a:r>
                        <a:rPr lang="en-US" sz="1100" b="1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DAY1 5/26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場地、位置介紹以及宣傳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微光集當天擺攤情況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4193847"/>
                  </a:ext>
                </a:extLst>
              </a:tr>
              <a:tr h="42513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市集</a:t>
                      </a:r>
                      <a:r>
                        <a:rPr lang="en-US" sz="1100" b="1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DAY2 5/27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 宣傳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微光集當天擺攤情況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193126"/>
                  </a:ext>
                </a:extLst>
              </a:tr>
              <a:tr h="42513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市集</a:t>
                      </a:r>
                      <a:r>
                        <a:rPr lang="en-US" sz="1100" b="1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DAY3 5/28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 宣傳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微光集當天擺攤情況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149614"/>
                  </a:ext>
                </a:extLst>
              </a:tr>
              <a:tr h="42513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市集</a:t>
                      </a:r>
                      <a:r>
                        <a:rPr lang="en-US" sz="1100" b="1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DAY4 5/29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  宣傳以及感謝支持的人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微光集當天擺攤情況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880272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40FEA2C3-4454-7FA0-6915-36F724F7815C}"/>
              </a:ext>
            </a:extLst>
          </p:cNvPr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6D812B6-45F9-E77A-9A15-05496EBB4A25}"/>
              </a:ext>
            </a:extLst>
          </p:cNvPr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en-US" altLang="zh-TW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IG</a:t>
            </a: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貼文時程</a:t>
            </a:r>
          </a:p>
        </p:txBody>
      </p:sp>
    </p:spTree>
    <p:extLst>
      <p:ext uri="{BB962C8B-B14F-4D97-AF65-F5344CB8AC3E}">
        <p14:creationId xmlns:p14="http://schemas.microsoft.com/office/powerpoint/2010/main" val="3077376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A118673-CEB9-62CD-6B01-51FAF61440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03" y="3895366"/>
            <a:ext cx="4242333" cy="28246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商品宣傳照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ADEE5D7-2BDD-43A3-955C-B2C0995822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75" y="3895365"/>
            <a:ext cx="4273352" cy="284890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29B2AD5-CA6B-4AB2-97E6-A26C2AE637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03" y="922831"/>
            <a:ext cx="4236922" cy="282461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02BBDAD-24F3-435B-90AB-29E40BDD2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43" y="1082894"/>
            <a:ext cx="543594" cy="61823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077CE73-CCAB-4C32-A0C2-AE0952BC6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74" y="4048951"/>
            <a:ext cx="543594" cy="61823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BF90718-CE9D-4FED-96F9-BE0A114F85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05" y="922830"/>
            <a:ext cx="4236922" cy="282461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CB5EE4A-67F8-41D5-BA45-B58E5EAD3E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74" y="1072296"/>
            <a:ext cx="543594" cy="61823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98F49B6-EF58-4D85-85F8-A9842CEC5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72" y="4048951"/>
            <a:ext cx="543594" cy="61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27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行銷策略與活動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20F6279-568F-457C-B7D2-3986BCF8B4E8}"/>
              </a:ext>
            </a:extLst>
          </p:cNvPr>
          <p:cNvSpPr txBox="1"/>
          <p:nvPr/>
        </p:nvSpPr>
        <p:spPr>
          <a:xfrm>
            <a:off x="919555" y="2158163"/>
            <a:ext cx="253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行銷策略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7" name="圓角矩形 12">
            <a:extLst>
              <a:ext uri="{FF2B5EF4-FFF2-40B4-BE49-F238E27FC236}">
                <a16:creationId xmlns:a16="http://schemas.microsoft.com/office/drawing/2014/main" id="{8CE8BF01-C760-4A74-B635-7AAEC471E17C}"/>
              </a:ext>
            </a:extLst>
          </p:cNvPr>
          <p:cNvSpPr/>
          <p:nvPr/>
        </p:nvSpPr>
        <p:spPr>
          <a:xfrm>
            <a:off x="814710" y="2105876"/>
            <a:ext cx="2753615" cy="735814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D2AD6CE-2346-4E61-918E-2AFE4804748B}"/>
              </a:ext>
            </a:extLst>
          </p:cNvPr>
          <p:cNvSpPr txBox="1"/>
          <p:nvPr/>
        </p:nvSpPr>
        <p:spPr>
          <a:xfrm>
            <a:off x="919555" y="4214864"/>
            <a:ext cx="253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活動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9" name="圓角矩形 12">
            <a:extLst>
              <a:ext uri="{FF2B5EF4-FFF2-40B4-BE49-F238E27FC236}">
                <a16:creationId xmlns:a16="http://schemas.microsoft.com/office/drawing/2014/main" id="{8D36CE0D-73DB-47A4-9ADE-E2EB12EE4288}"/>
              </a:ext>
            </a:extLst>
          </p:cNvPr>
          <p:cNvSpPr/>
          <p:nvPr/>
        </p:nvSpPr>
        <p:spPr>
          <a:xfrm>
            <a:off x="814710" y="4162577"/>
            <a:ext cx="2753615" cy="735814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2DADDE5-A81F-4E24-BE58-70B35FF1A63F}"/>
              </a:ext>
            </a:extLst>
          </p:cNvPr>
          <p:cNvSpPr/>
          <p:nvPr/>
        </p:nvSpPr>
        <p:spPr>
          <a:xfrm>
            <a:off x="4143482" y="1907424"/>
            <a:ext cx="7128963" cy="1203826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844CE4C-35FD-42DC-95EA-7EB4FC9E7016}"/>
              </a:ext>
            </a:extLst>
          </p:cNvPr>
          <p:cNvSpPr/>
          <p:nvPr/>
        </p:nvSpPr>
        <p:spPr>
          <a:xfrm>
            <a:off x="4268396" y="2014887"/>
            <a:ext cx="6874057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我們的價格為</a:t>
            </a:r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399/520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，我們以最誠實的姿態來面對消費者，將利潤降到最低，以消費者的感受為最優先事項。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zh-TW" altLang="en-US" sz="2000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沐村拓栽是為您量身打造的品牌。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4682C2B-ADBD-42E0-B4A3-77EC1C831FC1}"/>
              </a:ext>
            </a:extLst>
          </p:cNvPr>
          <p:cNvSpPr/>
          <p:nvPr/>
        </p:nvSpPr>
        <p:spPr>
          <a:xfrm>
            <a:off x="4143482" y="4162577"/>
            <a:ext cx="3649889" cy="1430902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3CAD9-30E6-43B8-9B94-0B35CAD8A1C6}"/>
              </a:ext>
            </a:extLst>
          </p:cNvPr>
          <p:cNvSpPr/>
          <p:nvPr/>
        </p:nvSpPr>
        <p:spPr>
          <a:xfrm>
            <a:off x="4268396" y="4270040"/>
            <a:ext cx="6749143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追蹤粉專送貼紙</a:t>
            </a:r>
          </a:p>
        </p:txBody>
      </p:sp>
      <p:sp>
        <p:nvSpPr>
          <p:cNvPr id="16" name="矩形: 圓角 7">
            <a:extLst>
              <a:ext uri="{FF2B5EF4-FFF2-40B4-BE49-F238E27FC236}">
                <a16:creationId xmlns:a16="http://schemas.microsoft.com/office/drawing/2014/main" id="{0E47F8C4-1D00-4628-B0DE-A7595A2C92BA}"/>
              </a:ext>
            </a:extLst>
          </p:cNvPr>
          <p:cNvSpPr/>
          <p:nvPr/>
        </p:nvSpPr>
        <p:spPr>
          <a:xfrm>
            <a:off x="6354382" y="4279701"/>
            <a:ext cx="1182656" cy="1145905"/>
          </a:xfrm>
          <a:custGeom>
            <a:avLst/>
            <a:gdLst>
              <a:gd name="connsiteX0" fmla="*/ 0 w 3196206"/>
              <a:gd name="connsiteY0" fmla="*/ 517332 h 3103927"/>
              <a:gd name="connsiteX1" fmla="*/ 517332 w 3196206"/>
              <a:gd name="connsiteY1" fmla="*/ 0 h 3103927"/>
              <a:gd name="connsiteX2" fmla="*/ 2678874 w 3196206"/>
              <a:gd name="connsiteY2" fmla="*/ 0 h 3103927"/>
              <a:gd name="connsiteX3" fmla="*/ 3196206 w 3196206"/>
              <a:gd name="connsiteY3" fmla="*/ 517332 h 3103927"/>
              <a:gd name="connsiteX4" fmla="*/ 3196206 w 3196206"/>
              <a:gd name="connsiteY4" fmla="*/ 2586595 h 3103927"/>
              <a:gd name="connsiteX5" fmla="*/ 2678874 w 3196206"/>
              <a:gd name="connsiteY5" fmla="*/ 3103927 h 3103927"/>
              <a:gd name="connsiteX6" fmla="*/ 517332 w 3196206"/>
              <a:gd name="connsiteY6" fmla="*/ 3103927 h 3103927"/>
              <a:gd name="connsiteX7" fmla="*/ 0 w 3196206"/>
              <a:gd name="connsiteY7" fmla="*/ 2586595 h 3103927"/>
              <a:gd name="connsiteX8" fmla="*/ 0 w 3196206"/>
              <a:gd name="connsiteY8" fmla="*/ 517332 h 3103927"/>
              <a:gd name="connsiteX0" fmla="*/ 41945 w 3196206"/>
              <a:gd name="connsiteY0" fmla="*/ 229395 h 3109605"/>
              <a:gd name="connsiteX1" fmla="*/ 517332 w 3196206"/>
              <a:gd name="connsiteY1" fmla="*/ 5678 h 3109605"/>
              <a:gd name="connsiteX2" fmla="*/ 2678874 w 3196206"/>
              <a:gd name="connsiteY2" fmla="*/ 5678 h 3109605"/>
              <a:gd name="connsiteX3" fmla="*/ 3196206 w 3196206"/>
              <a:gd name="connsiteY3" fmla="*/ 523010 h 3109605"/>
              <a:gd name="connsiteX4" fmla="*/ 3196206 w 3196206"/>
              <a:gd name="connsiteY4" fmla="*/ 2592273 h 3109605"/>
              <a:gd name="connsiteX5" fmla="*/ 2678874 w 3196206"/>
              <a:gd name="connsiteY5" fmla="*/ 3109605 h 3109605"/>
              <a:gd name="connsiteX6" fmla="*/ 517332 w 3196206"/>
              <a:gd name="connsiteY6" fmla="*/ 3109605 h 3109605"/>
              <a:gd name="connsiteX7" fmla="*/ 0 w 3196206"/>
              <a:gd name="connsiteY7" fmla="*/ 2592273 h 3109605"/>
              <a:gd name="connsiteX8" fmla="*/ 41945 w 3196206"/>
              <a:gd name="connsiteY8" fmla="*/ 229395 h 3109605"/>
              <a:gd name="connsiteX0" fmla="*/ 41945 w 3196206"/>
              <a:gd name="connsiteY0" fmla="*/ 243109 h 3123319"/>
              <a:gd name="connsiteX1" fmla="*/ 517332 w 3196206"/>
              <a:gd name="connsiteY1" fmla="*/ 2614 h 3123319"/>
              <a:gd name="connsiteX2" fmla="*/ 2678874 w 3196206"/>
              <a:gd name="connsiteY2" fmla="*/ 19392 h 3123319"/>
              <a:gd name="connsiteX3" fmla="*/ 3196206 w 3196206"/>
              <a:gd name="connsiteY3" fmla="*/ 536724 h 3123319"/>
              <a:gd name="connsiteX4" fmla="*/ 3196206 w 3196206"/>
              <a:gd name="connsiteY4" fmla="*/ 2605987 h 3123319"/>
              <a:gd name="connsiteX5" fmla="*/ 2678874 w 3196206"/>
              <a:gd name="connsiteY5" fmla="*/ 3123319 h 3123319"/>
              <a:gd name="connsiteX6" fmla="*/ 517332 w 3196206"/>
              <a:gd name="connsiteY6" fmla="*/ 3123319 h 3123319"/>
              <a:gd name="connsiteX7" fmla="*/ 0 w 3196206"/>
              <a:gd name="connsiteY7" fmla="*/ 2605987 h 3123319"/>
              <a:gd name="connsiteX8" fmla="*/ 41945 w 3196206"/>
              <a:gd name="connsiteY8" fmla="*/ 243109 h 3123319"/>
              <a:gd name="connsiteX0" fmla="*/ 41945 w 3196206"/>
              <a:gd name="connsiteY0" fmla="*/ 248884 h 3129094"/>
              <a:gd name="connsiteX1" fmla="*/ 517332 w 3196206"/>
              <a:gd name="connsiteY1" fmla="*/ 8389 h 3129094"/>
              <a:gd name="connsiteX2" fmla="*/ 2678874 w 3196206"/>
              <a:gd name="connsiteY2" fmla="*/ 0 h 3129094"/>
              <a:gd name="connsiteX3" fmla="*/ 3196206 w 3196206"/>
              <a:gd name="connsiteY3" fmla="*/ 542499 h 3129094"/>
              <a:gd name="connsiteX4" fmla="*/ 3196206 w 3196206"/>
              <a:gd name="connsiteY4" fmla="*/ 2611762 h 3129094"/>
              <a:gd name="connsiteX5" fmla="*/ 2678874 w 3196206"/>
              <a:gd name="connsiteY5" fmla="*/ 3129094 h 3129094"/>
              <a:gd name="connsiteX6" fmla="*/ 517332 w 3196206"/>
              <a:gd name="connsiteY6" fmla="*/ 3129094 h 3129094"/>
              <a:gd name="connsiteX7" fmla="*/ 0 w 3196206"/>
              <a:gd name="connsiteY7" fmla="*/ 2611762 h 3129094"/>
              <a:gd name="connsiteX8" fmla="*/ 41945 w 3196206"/>
              <a:gd name="connsiteY8" fmla="*/ 248884 h 3129094"/>
              <a:gd name="connsiteX0" fmla="*/ 41945 w 3221373"/>
              <a:gd name="connsiteY0" fmla="*/ 249187 h 3129397"/>
              <a:gd name="connsiteX1" fmla="*/ 517332 w 3221373"/>
              <a:gd name="connsiteY1" fmla="*/ 8692 h 3129397"/>
              <a:gd name="connsiteX2" fmla="*/ 2678874 w 3221373"/>
              <a:gd name="connsiteY2" fmla="*/ 303 h 3129397"/>
              <a:gd name="connsiteX3" fmla="*/ 3221373 w 3221373"/>
              <a:gd name="connsiteY3" fmla="*/ 265965 h 3129397"/>
              <a:gd name="connsiteX4" fmla="*/ 3196206 w 3221373"/>
              <a:gd name="connsiteY4" fmla="*/ 2612065 h 3129397"/>
              <a:gd name="connsiteX5" fmla="*/ 2678874 w 3221373"/>
              <a:gd name="connsiteY5" fmla="*/ 3129397 h 3129397"/>
              <a:gd name="connsiteX6" fmla="*/ 517332 w 3221373"/>
              <a:gd name="connsiteY6" fmla="*/ 3129397 h 3129397"/>
              <a:gd name="connsiteX7" fmla="*/ 0 w 3221373"/>
              <a:gd name="connsiteY7" fmla="*/ 2612065 h 3129397"/>
              <a:gd name="connsiteX8" fmla="*/ 41945 w 3221373"/>
              <a:gd name="connsiteY8" fmla="*/ 249187 h 3129397"/>
              <a:gd name="connsiteX0" fmla="*/ 41945 w 3229762"/>
              <a:gd name="connsiteY0" fmla="*/ 249187 h 3129397"/>
              <a:gd name="connsiteX1" fmla="*/ 517332 w 3229762"/>
              <a:gd name="connsiteY1" fmla="*/ 8692 h 3129397"/>
              <a:gd name="connsiteX2" fmla="*/ 2678874 w 3229762"/>
              <a:gd name="connsiteY2" fmla="*/ 303 h 3129397"/>
              <a:gd name="connsiteX3" fmla="*/ 3221373 w 3229762"/>
              <a:gd name="connsiteY3" fmla="*/ 265965 h 3129397"/>
              <a:gd name="connsiteX4" fmla="*/ 3229762 w 3229762"/>
              <a:gd name="connsiteY4" fmla="*/ 2821789 h 3129397"/>
              <a:gd name="connsiteX5" fmla="*/ 2678874 w 3229762"/>
              <a:gd name="connsiteY5" fmla="*/ 3129397 h 3129397"/>
              <a:gd name="connsiteX6" fmla="*/ 517332 w 3229762"/>
              <a:gd name="connsiteY6" fmla="*/ 3129397 h 3129397"/>
              <a:gd name="connsiteX7" fmla="*/ 0 w 3229762"/>
              <a:gd name="connsiteY7" fmla="*/ 2612065 h 3129397"/>
              <a:gd name="connsiteX8" fmla="*/ 41945 w 3229762"/>
              <a:gd name="connsiteY8" fmla="*/ 249187 h 3129397"/>
              <a:gd name="connsiteX0" fmla="*/ 41945 w 3229762"/>
              <a:gd name="connsiteY0" fmla="*/ 249187 h 3129397"/>
              <a:gd name="connsiteX1" fmla="*/ 517332 w 3229762"/>
              <a:gd name="connsiteY1" fmla="*/ 8692 h 3129397"/>
              <a:gd name="connsiteX2" fmla="*/ 2678874 w 3229762"/>
              <a:gd name="connsiteY2" fmla="*/ 303 h 3129397"/>
              <a:gd name="connsiteX3" fmla="*/ 3221373 w 3229762"/>
              <a:gd name="connsiteY3" fmla="*/ 265965 h 3129397"/>
              <a:gd name="connsiteX4" fmla="*/ 3229762 w 3229762"/>
              <a:gd name="connsiteY4" fmla="*/ 2821789 h 3129397"/>
              <a:gd name="connsiteX5" fmla="*/ 2678874 w 3229762"/>
              <a:gd name="connsiteY5" fmla="*/ 3129397 h 3129397"/>
              <a:gd name="connsiteX6" fmla="*/ 341163 w 3229762"/>
              <a:gd name="connsiteY6" fmla="*/ 3121008 h 3129397"/>
              <a:gd name="connsiteX7" fmla="*/ 0 w 3229762"/>
              <a:gd name="connsiteY7" fmla="*/ 2612065 h 3129397"/>
              <a:gd name="connsiteX8" fmla="*/ 41945 w 3229762"/>
              <a:gd name="connsiteY8" fmla="*/ 249187 h 3129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9762" h="3129397">
                <a:moveTo>
                  <a:pt x="41945" y="249187"/>
                </a:moveTo>
                <a:cubicBezTo>
                  <a:pt x="41945" y="-36528"/>
                  <a:pt x="231617" y="8692"/>
                  <a:pt x="517332" y="8692"/>
                </a:cubicBezTo>
                <a:lnTo>
                  <a:pt x="2678874" y="303"/>
                </a:lnTo>
                <a:cubicBezTo>
                  <a:pt x="2964589" y="303"/>
                  <a:pt x="3221373" y="-19750"/>
                  <a:pt x="3221373" y="265965"/>
                </a:cubicBezTo>
                <a:cubicBezTo>
                  <a:pt x="3224169" y="1117906"/>
                  <a:pt x="3226966" y="1969848"/>
                  <a:pt x="3229762" y="2821789"/>
                </a:cubicBezTo>
                <a:cubicBezTo>
                  <a:pt x="3229762" y="3107504"/>
                  <a:pt x="2964589" y="3129397"/>
                  <a:pt x="2678874" y="3129397"/>
                </a:cubicBezTo>
                <a:lnTo>
                  <a:pt x="341163" y="3121008"/>
                </a:lnTo>
                <a:cubicBezTo>
                  <a:pt x="55448" y="3121008"/>
                  <a:pt x="0" y="2897780"/>
                  <a:pt x="0" y="2612065"/>
                </a:cubicBezTo>
                <a:cubicBezTo>
                  <a:pt x="0" y="1922311"/>
                  <a:pt x="41945" y="938941"/>
                  <a:pt x="41945" y="24918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ECEAB94-0361-4F27-A34A-D11C56F5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82" y="4270040"/>
            <a:ext cx="1323677" cy="150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90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en-US" altLang="zh-TW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28</a:t>
            </a: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天洞察報告</a:t>
            </a:r>
            <a:endParaRPr lang="en-US" altLang="zh-TW" sz="2800" u="sng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0EF7690-9232-3307-FCD1-971DB4B1B9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" b="2479"/>
          <a:stretch/>
        </p:blipFill>
        <p:spPr>
          <a:xfrm>
            <a:off x="3292872" y="1141324"/>
            <a:ext cx="2685842" cy="538379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32D4F78-795A-0013-873D-1EED531754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" t="4907" r="412" b="2164"/>
          <a:stretch/>
        </p:blipFill>
        <p:spPr>
          <a:xfrm>
            <a:off x="372459" y="1159612"/>
            <a:ext cx="2685842" cy="5402089"/>
          </a:xfrm>
          <a:prstGeom prst="rect">
            <a:avLst/>
          </a:prstGeom>
        </p:spPr>
      </p:pic>
      <p:pic>
        <p:nvPicPr>
          <p:cNvPr id="19" name="圖片 18" descr="一張含有 文字, 監視器, 螢幕擷取畫面, 手機 的圖片&#10;&#10;自動產生的描述">
            <a:extLst>
              <a:ext uri="{FF2B5EF4-FFF2-40B4-BE49-F238E27FC236}">
                <a16:creationId xmlns:a16="http://schemas.microsoft.com/office/drawing/2014/main" id="{4F4FC399-98B1-B266-1693-AADA4A7D84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" b="2479"/>
          <a:stretch/>
        </p:blipFill>
        <p:spPr>
          <a:xfrm>
            <a:off x="6213287" y="1159612"/>
            <a:ext cx="2685842" cy="5383799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FED0E8A7-9045-BCC5-9419-121BF9744CC1}"/>
              </a:ext>
            </a:extLst>
          </p:cNvPr>
          <p:cNvSpPr txBox="1"/>
          <p:nvPr/>
        </p:nvSpPr>
        <p:spPr>
          <a:xfrm>
            <a:off x="9093666" y="1464413"/>
            <a:ext cx="296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過去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30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天粉絲增長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︰</a:t>
            </a:r>
          </a:p>
          <a:p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21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人</a:t>
            </a:r>
          </a:p>
        </p:txBody>
      </p:sp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B41C57D2-64BC-205E-4994-102525E07902}"/>
              </a:ext>
            </a:extLst>
          </p:cNvPr>
          <p:cNvSpPr/>
          <p:nvPr/>
        </p:nvSpPr>
        <p:spPr>
          <a:xfrm rot="10800000">
            <a:off x="9133700" y="1159612"/>
            <a:ext cx="615351" cy="304800"/>
          </a:xfrm>
          <a:prstGeom prst="rightArrow">
            <a:avLst/>
          </a:prstGeom>
          <a:solidFill>
            <a:srgbClr val="63AF4F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AE2E894-8655-109E-629E-98F4743CC9C5}"/>
              </a:ext>
            </a:extLst>
          </p:cNvPr>
          <p:cNvSpPr txBox="1"/>
          <p:nvPr/>
        </p:nvSpPr>
        <p:spPr>
          <a:xfrm>
            <a:off x="9093665" y="2513576"/>
            <a:ext cx="2960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已觸及的帳號數量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︰</a:t>
            </a:r>
          </a:p>
          <a:p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已追蹤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︰155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人</a:t>
            </a:r>
            <a:endParaRPr lang="en-US" altLang="zh-TW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非追蹤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︰240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人</a:t>
            </a:r>
            <a:endParaRPr lang="en-US" altLang="zh-TW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6328C6FC-B149-74A6-E9D3-CEF790E76F44}"/>
              </a:ext>
            </a:extLst>
          </p:cNvPr>
          <p:cNvSpPr/>
          <p:nvPr/>
        </p:nvSpPr>
        <p:spPr>
          <a:xfrm rot="10800000">
            <a:off x="9133699" y="2205494"/>
            <a:ext cx="615351" cy="304800"/>
          </a:xfrm>
          <a:prstGeom prst="rightArrow">
            <a:avLst/>
          </a:prstGeom>
          <a:solidFill>
            <a:srgbClr val="63AF4F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FE77A6B-0EFF-1A14-4552-3132DB3043BF}"/>
              </a:ext>
            </a:extLst>
          </p:cNvPr>
          <p:cNvSpPr txBox="1"/>
          <p:nvPr/>
        </p:nvSpPr>
        <p:spPr>
          <a:xfrm>
            <a:off x="9133699" y="3843020"/>
            <a:ext cx="296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互動帳號數量</a:t>
            </a:r>
            <a:endParaRPr lang="en-US" altLang="zh-TW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104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人</a:t>
            </a:r>
            <a:endParaRPr lang="en-US" altLang="zh-TW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3CC8152F-F7F0-B682-5452-A867648BBFFD}"/>
              </a:ext>
            </a:extLst>
          </p:cNvPr>
          <p:cNvSpPr/>
          <p:nvPr/>
        </p:nvSpPr>
        <p:spPr>
          <a:xfrm rot="10800000">
            <a:off x="9173733" y="3534938"/>
            <a:ext cx="615351" cy="304800"/>
          </a:xfrm>
          <a:prstGeom prst="rightArrow">
            <a:avLst/>
          </a:prstGeom>
          <a:solidFill>
            <a:srgbClr val="63AF4F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A6CAC000-B73C-42FE-B0EC-4F1DFDBE07D8}"/>
              </a:ext>
            </a:extLst>
          </p:cNvPr>
          <p:cNvSpPr txBox="1"/>
          <p:nvPr/>
        </p:nvSpPr>
        <p:spPr>
          <a:xfrm>
            <a:off x="9173733" y="4898747"/>
            <a:ext cx="296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互動者來自的城市</a:t>
            </a:r>
            <a:endParaRPr lang="en-US" altLang="zh-TW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台東市 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– 59.3%</a:t>
            </a:r>
          </a:p>
        </p:txBody>
      </p:sp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47E01B47-2C35-A985-E04D-8A1CD6FC981C}"/>
              </a:ext>
            </a:extLst>
          </p:cNvPr>
          <p:cNvSpPr/>
          <p:nvPr/>
        </p:nvSpPr>
        <p:spPr>
          <a:xfrm rot="10800000">
            <a:off x="9213767" y="4590665"/>
            <a:ext cx="615351" cy="304800"/>
          </a:xfrm>
          <a:prstGeom prst="rightArrow">
            <a:avLst/>
          </a:prstGeom>
          <a:solidFill>
            <a:srgbClr val="63AF4F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38855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26"/>
          <p:cNvSpPr/>
          <p:nvPr/>
        </p:nvSpPr>
        <p:spPr>
          <a:xfrm>
            <a:off x="1777996" y="2615199"/>
            <a:ext cx="8741589" cy="1624292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3176150" y="2965680"/>
            <a:ext cx="6227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i="1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05.</a:t>
            </a:r>
            <a:r>
              <a:rPr lang="zh-TW" altLang="en-US" sz="54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收支結算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7" y="123927"/>
            <a:ext cx="985924" cy="11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78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332948"/>
            <a:ext cx="5565977" cy="3242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47069" y="233452"/>
            <a:ext cx="337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品牌名稱及緣由</a:t>
            </a:r>
          </a:p>
        </p:txBody>
      </p:sp>
      <p:sp>
        <p:nvSpPr>
          <p:cNvPr id="6" name="文字方塊 5"/>
          <p:cNvSpPr txBox="1"/>
          <p:nvPr/>
        </p:nvSpPr>
        <p:spPr>
          <a:xfrm rot="16200000">
            <a:off x="5363686" y="-175331"/>
            <a:ext cx="1754326" cy="11549999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zh-TW" altLang="en-US" sz="6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因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為都蘭的名字就是解作一個被</a:t>
            </a:r>
            <a:r>
              <a:rPr lang="zh-TW" alt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石頭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圍著的地方</a:t>
            </a: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,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因此我們用石頭作為主題</a:t>
            </a: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,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再融入當地著名建築以作文化宣傳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110" y="1310762"/>
            <a:ext cx="3822112" cy="434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611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成本計算與訂價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7F32FB3-BE02-F336-6879-366409F4F1CE}"/>
              </a:ext>
            </a:extLst>
          </p:cNvPr>
          <p:cNvSpPr txBox="1"/>
          <p:nvPr/>
        </p:nvSpPr>
        <p:spPr>
          <a:xfrm>
            <a:off x="1628107" y="3449746"/>
            <a:ext cx="253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單入組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1" name="圓角矩形 12">
            <a:extLst>
              <a:ext uri="{FF2B5EF4-FFF2-40B4-BE49-F238E27FC236}">
                <a16:creationId xmlns:a16="http://schemas.microsoft.com/office/drawing/2014/main" id="{753257EC-D632-BF62-0442-2EEAFA59B2F8}"/>
              </a:ext>
            </a:extLst>
          </p:cNvPr>
          <p:cNvSpPr/>
          <p:nvPr/>
        </p:nvSpPr>
        <p:spPr>
          <a:xfrm>
            <a:off x="1523262" y="3397459"/>
            <a:ext cx="2753615" cy="735814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1458EEC-B810-D55E-B1FA-52B234935CB7}"/>
              </a:ext>
            </a:extLst>
          </p:cNvPr>
          <p:cNvSpPr txBox="1"/>
          <p:nvPr/>
        </p:nvSpPr>
        <p:spPr>
          <a:xfrm>
            <a:off x="1628107" y="5362661"/>
            <a:ext cx="253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DIY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禮盒組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3" name="圓角矩形 12">
            <a:extLst>
              <a:ext uri="{FF2B5EF4-FFF2-40B4-BE49-F238E27FC236}">
                <a16:creationId xmlns:a16="http://schemas.microsoft.com/office/drawing/2014/main" id="{26F1B6FD-F766-F0C6-8748-ECD4FFBDB754}"/>
              </a:ext>
            </a:extLst>
          </p:cNvPr>
          <p:cNvSpPr/>
          <p:nvPr/>
        </p:nvSpPr>
        <p:spPr>
          <a:xfrm>
            <a:off x="1523262" y="5310374"/>
            <a:ext cx="2753615" cy="735814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86135A0-852D-FCA0-5ED2-B59D7DF09F79}"/>
              </a:ext>
            </a:extLst>
          </p:cNvPr>
          <p:cNvSpPr/>
          <p:nvPr/>
        </p:nvSpPr>
        <p:spPr>
          <a:xfrm>
            <a:off x="4381723" y="3503756"/>
            <a:ext cx="1695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價格</a:t>
            </a:r>
            <a:r>
              <a:rPr lang="en-US" altLang="zh-TW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:</a:t>
            </a:r>
            <a:r>
              <a:rPr lang="en-US" altLang="zh-TW" sz="2800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399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785CE33-BFD0-E1D4-E5E3-1EBE2009F797}"/>
              </a:ext>
            </a:extLst>
          </p:cNvPr>
          <p:cNvSpPr/>
          <p:nvPr/>
        </p:nvSpPr>
        <p:spPr>
          <a:xfrm>
            <a:off x="4381723" y="5424216"/>
            <a:ext cx="1695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價格</a:t>
            </a:r>
            <a:r>
              <a:rPr lang="en-US" altLang="zh-TW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:</a:t>
            </a:r>
            <a:r>
              <a:rPr lang="en-US" altLang="zh-TW" sz="2800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520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B9C5F14-F3CA-23F1-F39F-008621A30DEB}"/>
              </a:ext>
            </a:extLst>
          </p:cNvPr>
          <p:cNvSpPr txBox="1"/>
          <p:nvPr/>
        </p:nvSpPr>
        <p:spPr>
          <a:xfrm>
            <a:off x="536195" y="1442672"/>
            <a:ext cx="69704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0" algn="just"/>
            <a:r>
              <a:rPr lang="zh-TW" altLang="zh-TW" sz="28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anose="02020603050405020304" pitchFamily="18" charset="0"/>
              </a:rPr>
              <a:t>總成本為</a:t>
            </a:r>
            <a:r>
              <a:rPr lang="en-US" altLang="zh-TW" sz="28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</a:rPr>
              <a:t>15598</a:t>
            </a:r>
            <a:r>
              <a:rPr lang="zh-TW" altLang="zh-TW" sz="28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anose="02020603050405020304" pitchFamily="18" charset="0"/>
              </a:rPr>
              <a:t>，平均一件成本約為</a:t>
            </a:r>
            <a:r>
              <a:rPr lang="en-US" altLang="zh-TW" sz="28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</a:rPr>
              <a:t>390</a:t>
            </a:r>
            <a:endParaRPr lang="zh-TW" altLang="zh-TW" sz="2800" kern="100" dirty="0">
              <a:effectLst/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3D3D7F1-2C85-88E1-BD37-855DA42F3CBC}"/>
              </a:ext>
            </a:extLst>
          </p:cNvPr>
          <p:cNvSpPr txBox="1"/>
          <p:nvPr/>
        </p:nvSpPr>
        <p:spPr>
          <a:xfrm>
            <a:off x="1523262" y="2432595"/>
            <a:ext cx="1391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訂價</a:t>
            </a:r>
            <a:endParaRPr lang="zh-TW" altLang="en-US" sz="4400" dirty="0"/>
          </a:p>
        </p:txBody>
      </p:sp>
      <p:pic>
        <p:nvPicPr>
          <p:cNvPr id="15" name="圖片 14" descr="一張含有 文字 的圖片&#10;&#10;自動產生的描述">
            <a:extLst>
              <a:ext uri="{FF2B5EF4-FFF2-40B4-BE49-F238E27FC236}">
                <a16:creationId xmlns:a16="http://schemas.microsoft.com/office/drawing/2014/main" id="{3A6FC189-BA3F-EEBD-E3F6-C556EF53B6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"/>
          <a:stretch/>
        </p:blipFill>
        <p:spPr>
          <a:xfrm>
            <a:off x="6566777" y="2930711"/>
            <a:ext cx="2556362" cy="168439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C6A3D7F-75E5-0425-936D-0A741DF66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777" y="4833705"/>
            <a:ext cx="2556362" cy="17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32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可回本之銷售件數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7F0E967-64B9-813D-6763-65D1886D60E2}"/>
              </a:ext>
            </a:extLst>
          </p:cNvPr>
          <p:cNvSpPr txBox="1"/>
          <p:nvPr/>
        </p:nvSpPr>
        <p:spPr>
          <a:xfrm>
            <a:off x="287200" y="1707659"/>
            <a:ext cx="1161677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algn="just"/>
            <a:r>
              <a:rPr lang="zh-TW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anose="02020603050405020304" pitchFamily="18" charset="0"/>
              </a:rPr>
              <a:t>單個全賣完為</a:t>
            </a:r>
            <a:r>
              <a:rPr lang="en-US" altLang="zh-TW" sz="3200" kern="100" dirty="0">
                <a:solidFill>
                  <a:srgbClr val="FF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</a:rPr>
              <a:t>7980</a:t>
            </a:r>
            <a:endParaRPr lang="zh-TW" altLang="zh-TW" sz="3200" kern="100" dirty="0">
              <a:solidFill>
                <a:srgbClr val="FF0000"/>
              </a:solidFill>
              <a:effectLst/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304800" algn="just"/>
            <a:endParaRPr lang="en-US" altLang="zh-TW" sz="3200" kern="100" dirty="0">
              <a:solidFill>
                <a:srgbClr val="000000"/>
              </a:solidFill>
              <a:effectLst/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304800" algn="just"/>
            <a:r>
              <a:rPr lang="en-US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</a:rPr>
              <a:t>DIY</a:t>
            </a:r>
            <a:r>
              <a:rPr lang="zh-TW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anose="02020603050405020304" pitchFamily="18" charset="0"/>
              </a:rPr>
              <a:t>全賣完為</a:t>
            </a:r>
            <a:r>
              <a:rPr lang="en-US" altLang="zh-TW" sz="3200" kern="100" dirty="0">
                <a:solidFill>
                  <a:srgbClr val="FF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</a:rPr>
              <a:t>10400</a:t>
            </a:r>
            <a:endParaRPr lang="zh-TW" altLang="zh-TW" sz="3200" kern="100" dirty="0">
              <a:solidFill>
                <a:srgbClr val="FF0000"/>
              </a:solidFill>
              <a:effectLst/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304800" algn="just"/>
            <a:endParaRPr lang="en-US" altLang="zh-TW" sz="3200" kern="100" dirty="0">
              <a:solidFill>
                <a:srgbClr val="000000"/>
              </a:solidFill>
              <a:effectLst/>
              <a:latin typeface="源泉圓體 B" panose="020B0800000000000000" pitchFamily="34" charset="-120"/>
              <a:ea typeface="源泉圓體 B" panose="020B0800000000000000" pitchFamily="34" charset="-120"/>
              <a:cs typeface="Times New Roman" panose="02020603050405020304" pitchFamily="18" charset="0"/>
            </a:endParaRPr>
          </a:p>
          <a:p>
            <a:pPr marL="304800" algn="just"/>
            <a:r>
              <a:rPr lang="zh-TW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anose="02020603050405020304" pitchFamily="18" charset="0"/>
              </a:rPr>
              <a:t>總共可得</a:t>
            </a:r>
            <a:r>
              <a:rPr lang="en-US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</a:rPr>
              <a:t>18380</a:t>
            </a:r>
            <a:r>
              <a:rPr lang="zh-TW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anose="02020603050405020304" pitchFamily="18" charset="0"/>
              </a:rPr>
              <a:t>，再加補助的</a:t>
            </a:r>
            <a:r>
              <a:rPr lang="en-US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</a:rPr>
              <a:t>4000</a:t>
            </a:r>
            <a:r>
              <a:rPr lang="zh-TW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anose="02020603050405020304" pitchFamily="18" charset="0"/>
              </a:rPr>
              <a:t>為</a:t>
            </a:r>
            <a:r>
              <a:rPr lang="en-US" altLang="zh-TW" sz="3200" kern="100" dirty="0">
                <a:solidFill>
                  <a:srgbClr val="FF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</a:rPr>
              <a:t>22380</a:t>
            </a:r>
            <a:endParaRPr lang="zh-TW" altLang="zh-TW" sz="3200" kern="100" dirty="0">
              <a:solidFill>
                <a:srgbClr val="FF0000"/>
              </a:solidFill>
              <a:effectLst/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304800" algn="just"/>
            <a:endParaRPr lang="en-US" altLang="zh-TW" sz="3200" kern="100" dirty="0">
              <a:solidFill>
                <a:srgbClr val="000000"/>
              </a:solidFill>
              <a:effectLst/>
              <a:latin typeface="源泉圓體 B" panose="020B0800000000000000" pitchFamily="34" charset="-120"/>
              <a:ea typeface="源泉圓體 B" panose="020B0800000000000000" pitchFamily="34" charset="-120"/>
              <a:cs typeface="Times New Roman" panose="02020603050405020304" pitchFamily="18" charset="0"/>
            </a:endParaRPr>
          </a:p>
          <a:p>
            <a:pPr marL="304800" algn="just"/>
            <a:r>
              <a:rPr lang="zh-TW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anose="02020603050405020304" pitchFamily="18" charset="0"/>
              </a:rPr>
              <a:t>扣掉補助的</a:t>
            </a:r>
            <a:r>
              <a:rPr lang="en-US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</a:rPr>
              <a:t>4000</a:t>
            </a:r>
            <a:r>
              <a:rPr lang="zh-TW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anose="02020603050405020304" pitchFamily="18" charset="0"/>
              </a:rPr>
              <a:t>，如</a:t>
            </a:r>
            <a:r>
              <a:rPr lang="zh-TW" altLang="en-US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anose="02020603050405020304" pitchFamily="18" charset="0"/>
              </a:rPr>
              <a:t>果</a:t>
            </a:r>
            <a:r>
              <a:rPr lang="zh-TW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anose="02020603050405020304" pitchFamily="18" charset="0"/>
              </a:rPr>
              <a:t>單個賣</a:t>
            </a:r>
            <a:r>
              <a:rPr lang="en-US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</a:rPr>
              <a:t>20</a:t>
            </a:r>
            <a:r>
              <a:rPr lang="zh-TW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anose="02020603050405020304" pitchFamily="18" charset="0"/>
              </a:rPr>
              <a:t>件，</a:t>
            </a:r>
            <a:r>
              <a:rPr lang="en-US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</a:rPr>
              <a:t>DIY</a:t>
            </a:r>
            <a:r>
              <a:rPr lang="zh-TW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anose="02020603050405020304" pitchFamily="18" charset="0"/>
              </a:rPr>
              <a:t>還需賣</a:t>
            </a:r>
            <a:r>
              <a:rPr lang="en-US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</a:rPr>
              <a:t>7</a:t>
            </a:r>
            <a:r>
              <a:rPr lang="zh-TW" altLang="zh-TW" sz="3200" kern="100" dirty="0">
                <a:solidFill>
                  <a:srgbClr val="000000"/>
                </a:solidFill>
                <a:effectLst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anose="02020603050405020304" pitchFamily="18" charset="0"/>
              </a:rPr>
              <a:t>件才可回本</a:t>
            </a:r>
            <a:endParaRPr lang="zh-TW" altLang="zh-TW" sz="3200" kern="100" dirty="0">
              <a:effectLst/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46636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商品銷售表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41DEB7AB-46B9-FEB3-C994-CD703B14C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028243"/>
              </p:ext>
            </p:extLst>
          </p:nvPr>
        </p:nvGraphicFramePr>
        <p:xfrm>
          <a:off x="2870794" y="1845156"/>
          <a:ext cx="6847493" cy="3863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2795">
                  <a:extLst>
                    <a:ext uri="{9D8B030D-6E8A-4147-A177-3AD203B41FA5}">
                      <a16:colId xmlns:a16="http://schemas.microsoft.com/office/drawing/2014/main" val="2633371430"/>
                    </a:ext>
                  </a:extLst>
                </a:gridCol>
                <a:gridCol w="1192838">
                  <a:extLst>
                    <a:ext uri="{9D8B030D-6E8A-4147-A177-3AD203B41FA5}">
                      <a16:colId xmlns:a16="http://schemas.microsoft.com/office/drawing/2014/main" val="3328683556"/>
                    </a:ext>
                  </a:extLst>
                </a:gridCol>
                <a:gridCol w="1911860">
                  <a:extLst>
                    <a:ext uri="{9D8B030D-6E8A-4147-A177-3AD203B41FA5}">
                      <a16:colId xmlns:a16="http://schemas.microsoft.com/office/drawing/2014/main" val="652637438"/>
                    </a:ext>
                  </a:extLst>
                </a:gridCol>
              </a:tblGrid>
              <a:tr h="482942">
                <a:tc>
                  <a:txBody>
                    <a:bodyPr/>
                    <a:lstStyle/>
                    <a:p>
                      <a:r>
                        <a:rPr lang="zh-TW" altLang="en-US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商品名稱</a:t>
                      </a:r>
                    </a:p>
                  </a:txBody>
                  <a:tcPr marL="119082" marR="119082" marT="59541" marB="59541"/>
                </a:tc>
                <a:tc>
                  <a:txBody>
                    <a:bodyPr/>
                    <a:lstStyle/>
                    <a:p>
                      <a:r>
                        <a:rPr lang="zh-TW" altLang="en-US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數量</a:t>
                      </a:r>
                    </a:p>
                  </a:txBody>
                  <a:tcPr marL="119082" marR="119082" marT="59541" marB="59541"/>
                </a:tc>
                <a:tc>
                  <a:txBody>
                    <a:bodyPr/>
                    <a:lstStyle/>
                    <a:p>
                      <a:r>
                        <a:rPr lang="zh-TW" altLang="en-US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總銷售金額</a:t>
                      </a:r>
                    </a:p>
                  </a:txBody>
                  <a:tcPr marL="119082" marR="119082" marT="59541" marB="59541"/>
                </a:tc>
                <a:extLst>
                  <a:ext uri="{0D108BD9-81ED-4DB2-BD59-A6C34878D82A}">
                    <a16:rowId xmlns:a16="http://schemas.microsoft.com/office/drawing/2014/main" val="3263195115"/>
                  </a:ext>
                </a:extLst>
              </a:tr>
              <a:tr h="482942">
                <a:tc>
                  <a:txBody>
                    <a:bodyPr/>
                    <a:lstStyle/>
                    <a:p>
                      <a:r>
                        <a:rPr lang="zh-TW" altLang="en-US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百岳</a:t>
                      </a:r>
                    </a:p>
                  </a:txBody>
                  <a:tcPr marL="119082" marR="119082" marT="59541" marB="59541"/>
                </a:tc>
                <a:tc>
                  <a:txBody>
                    <a:bodyPr/>
                    <a:lstStyle/>
                    <a:p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10</a:t>
                      </a:r>
                      <a:endParaRPr lang="zh-TW" altLang="en-US" sz="2300" dirty="0"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119082" marR="119082" marT="59541" marB="59541"/>
                </a:tc>
                <a:tc>
                  <a:txBody>
                    <a:bodyPr/>
                    <a:lstStyle/>
                    <a:p>
                      <a:r>
                        <a:rPr lang="en-US" altLang="zh-TW" sz="2300" b="0" i="0" kern="1200" dirty="0">
                          <a:solidFill>
                            <a:schemeClr val="tx1"/>
                          </a:solidFill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+mn-cs"/>
                        </a:rPr>
                        <a:t>3950</a:t>
                      </a:r>
                      <a:endParaRPr lang="zh-TW" altLang="en-US" sz="2300" dirty="0"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119082" marR="119082" marT="59541" marB="59541"/>
                </a:tc>
                <a:extLst>
                  <a:ext uri="{0D108BD9-81ED-4DB2-BD59-A6C34878D82A}">
                    <a16:rowId xmlns:a16="http://schemas.microsoft.com/office/drawing/2014/main" val="136905722"/>
                  </a:ext>
                </a:extLst>
              </a:tr>
              <a:tr h="482942">
                <a:tc>
                  <a:txBody>
                    <a:bodyPr/>
                    <a:lstStyle/>
                    <a:p>
                      <a:r>
                        <a:rPr lang="zh-TW" altLang="en-US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海之霸王</a:t>
                      </a:r>
                    </a:p>
                  </a:txBody>
                  <a:tcPr marL="119082" marR="119082" marT="59541" marB="59541"/>
                </a:tc>
                <a:tc>
                  <a:txBody>
                    <a:bodyPr/>
                    <a:lstStyle/>
                    <a:p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11</a:t>
                      </a:r>
                      <a:endParaRPr lang="zh-TW" altLang="en-US" sz="2300" dirty="0"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119082" marR="119082" marT="59541" marB="59541"/>
                </a:tc>
                <a:tc>
                  <a:txBody>
                    <a:bodyPr/>
                    <a:lstStyle/>
                    <a:p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4319</a:t>
                      </a:r>
                      <a:endParaRPr lang="zh-TW" altLang="en-US" sz="2300" dirty="0"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119082" marR="119082" marT="59541" marB="59541"/>
                </a:tc>
                <a:extLst>
                  <a:ext uri="{0D108BD9-81ED-4DB2-BD59-A6C34878D82A}">
                    <a16:rowId xmlns:a16="http://schemas.microsoft.com/office/drawing/2014/main" val="3331379455"/>
                  </a:ext>
                </a:extLst>
              </a:tr>
              <a:tr h="482942">
                <a:tc>
                  <a:txBody>
                    <a:bodyPr/>
                    <a:lstStyle/>
                    <a:p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DIY</a:t>
                      </a:r>
                      <a:r>
                        <a:rPr lang="zh-TW" altLang="en-US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百岳</a:t>
                      </a:r>
                    </a:p>
                  </a:txBody>
                  <a:tcPr marL="119082" marR="119082" marT="59541" marB="59541"/>
                </a:tc>
                <a:tc>
                  <a:txBody>
                    <a:bodyPr/>
                    <a:lstStyle/>
                    <a:p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</a:t>
                      </a:r>
                      <a:endParaRPr lang="zh-TW" altLang="en-US" sz="2300" dirty="0"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119082" marR="119082" marT="59541" marB="59541"/>
                </a:tc>
                <a:tc>
                  <a:txBody>
                    <a:bodyPr/>
                    <a:lstStyle/>
                    <a:p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890</a:t>
                      </a:r>
                      <a:endParaRPr lang="zh-TW" altLang="en-US" sz="2300" dirty="0"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119082" marR="119082" marT="59541" marB="59541"/>
                </a:tc>
                <a:extLst>
                  <a:ext uri="{0D108BD9-81ED-4DB2-BD59-A6C34878D82A}">
                    <a16:rowId xmlns:a16="http://schemas.microsoft.com/office/drawing/2014/main" val="540502513"/>
                  </a:ext>
                </a:extLst>
              </a:tr>
              <a:tr h="4829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DIY</a:t>
                      </a:r>
                      <a:r>
                        <a:rPr lang="zh-TW" altLang="en-US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糖廠</a:t>
                      </a:r>
                    </a:p>
                  </a:txBody>
                  <a:tcPr marL="119082" marR="119082" marT="59541" marB="59541"/>
                </a:tc>
                <a:tc>
                  <a:txBody>
                    <a:bodyPr/>
                    <a:lstStyle/>
                    <a:p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</a:t>
                      </a:r>
                      <a:endParaRPr lang="zh-TW" altLang="en-US" sz="2300" dirty="0"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119082" marR="119082" marT="59541" marB="59541"/>
                </a:tc>
                <a:tc>
                  <a:txBody>
                    <a:bodyPr/>
                    <a:lstStyle/>
                    <a:p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1080</a:t>
                      </a:r>
                      <a:endParaRPr lang="zh-TW" altLang="en-US" sz="2300" dirty="0"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119082" marR="119082" marT="59541" marB="59541"/>
                </a:tc>
                <a:extLst>
                  <a:ext uri="{0D108BD9-81ED-4DB2-BD59-A6C34878D82A}">
                    <a16:rowId xmlns:a16="http://schemas.microsoft.com/office/drawing/2014/main" val="678326169"/>
                  </a:ext>
                </a:extLst>
              </a:tr>
              <a:tr h="4829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DIY</a:t>
                      </a:r>
                      <a:r>
                        <a:rPr lang="zh-TW" altLang="en-US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海之霸王</a:t>
                      </a:r>
                    </a:p>
                  </a:txBody>
                  <a:tcPr marL="119082" marR="119082" marT="59541" marB="59541"/>
                </a:tc>
                <a:tc>
                  <a:txBody>
                    <a:bodyPr/>
                    <a:lstStyle/>
                    <a:p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</a:t>
                      </a:r>
                      <a:endParaRPr lang="zh-TW" altLang="en-US" sz="2300" dirty="0"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119082" marR="119082" marT="59541" marB="59541"/>
                </a:tc>
                <a:tc>
                  <a:txBody>
                    <a:bodyPr/>
                    <a:lstStyle/>
                    <a:p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900</a:t>
                      </a:r>
                      <a:endParaRPr lang="zh-TW" altLang="en-US" sz="2300" dirty="0"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119082" marR="119082" marT="59541" marB="59541"/>
                </a:tc>
                <a:extLst>
                  <a:ext uri="{0D108BD9-81ED-4DB2-BD59-A6C34878D82A}">
                    <a16:rowId xmlns:a16="http://schemas.microsoft.com/office/drawing/2014/main" val="2829139556"/>
                  </a:ext>
                </a:extLst>
              </a:tr>
              <a:tr h="4829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頭飾</a:t>
                      </a:r>
                    </a:p>
                  </a:txBody>
                  <a:tcPr marL="119082" marR="119082" marT="59541" marB="59541"/>
                </a:tc>
                <a:tc>
                  <a:txBody>
                    <a:bodyPr/>
                    <a:lstStyle/>
                    <a:p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13</a:t>
                      </a:r>
                      <a:endParaRPr lang="zh-TW" altLang="en-US" sz="2300" dirty="0"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119082" marR="119082" marT="59541" marB="59541"/>
                </a:tc>
                <a:tc>
                  <a:txBody>
                    <a:bodyPr/>
                    <a:lstStyle/>
                    <a:p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130</a:t>
                      </a:r>
                      <a:endParaRPr lang="zh-TW" altLang="en-US" sz="2300" dirty="0"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119082" marR="119082" marT="59541" marB="59541"/>
                </a:tc>
                <a:extLst>
                  <a:ext uri="{0D108BD9-81ED-4DB2-BD59-A6C34878D82A}">
                    <a16:rowId xmlns:a16="http://schemas.microsoft.com/office/drawing/2014/main" val="741407244"/>
                  </a:ext>
                </a:extLst>
              </a:tr>
              <a:tr h="482942">
                <a:tc>
                  <a:txBody>
                    <a:bodyPr/>
                    <a:lstStyle/>
                    <a:p>
                      <a:r>
                        <a:rPr lang="zh-TW" altLang="en-US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貼紙</a:t>
                      </a:r>
                    </a:p>
                  </a:txBody>
                  <a:tcPr marL="119082" marR="119082" marT="59541" marB="59541"/>
                </a:tc>
                <a:tc>
                  <a:txBody>
                    <a:bodyPr/>
                    <a:lstStyle/>
                    <a:p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3</a:t>
                      </a:r>
                      <a:endParaRPr lang="zh-TW" altLang="en-US" sz="2300" dirty="0"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119082" marR="119082" marT="59541" marB="59541"/>
                </a:tc>
                <a:tc>
                  <a:txBody>
                    <a:bodyPr/>
                    <a:lstStyle/>
                    <a:p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15</a:t>
                      </a:r>
                      <a:endParaRPr lang="zh-TW" altLang="en-US" sz="2300" dirty="0"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119082" marR="119082" marT="59541" marB="59541"/>
                </a:tc>
                <a:extLst>
                  <a:ext uri="{0D108BD9-81ED-4DB2-BD59-A6C34878D82A}">
                    <a16:rowId xmlns:a16="http://schemas.microsoft.com/office/drawing/2014/main" val="1943092951"/>
                  </a:ext>
                </a:extLst>
              </a:tr>
            </a:tbl>
          </a:graphicData>
        </a:graphic>
      </p:graphicFrame>
      <p:graphicFrame>
        <p:nvGraphicFramePr>
          <p:cNvPr id="3" name="表格 5">
            <a:extLst>
              <a:ext uri="{FF2B5EF4-FFF2-40B4-BE49-F238E27FC236}">
                <a16:creationId xmlns:a16="http://schemas.microsoft.com/office/drawing/2014/main" id="{6F060F78-E5DF-C67D-BD89-67F5757AFA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073827"/>
              </p:ext>
            </p:extLst>
          </p:nvPr>
        </p:nvGraphicFramePr>
        <p:xfrm>
          <a:off x="2870792" y="5708692"/>
          <a:ext cx="6847495" cy="4829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47495">
                  <a:extLst>
                    <a:ext uri="{9D8B030D-6E8A-4147-A177-3AD203B41FA5}">
                      <a16:colId xmlns:a16="http://schemas.microsoft.com/office/drawing/2014/main" val="1299195020"/>
                    </a:ext>
                  </a:extLst>
                </a:gridCol>
              </a:tblGrid>
              <a:tr h="482942">
                <a:tc>
                  <a:txBody>
                    <a:bodyPr/>
                    <a:lstStyle/>
                    <a:p>
                      <a:r>
                        <a:rPr lang="zh-TW" altLang="en-US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總共所得</a:t>
                      </a:r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11284+</a:t>
                      </a:r>
                      <a:r>
                        <a:rPr lang="zh-TW" altLang="en-US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補助</a:t>
                      </a:r>
                      <a:r>
                        <a:rPr lang="en-US" altLang="zh-TW" sz="2300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4000=</a:t>
                      </a:r>
                      <a:r>
                        <a:rPr lang="en-US" altLang="zh-TW" sz="2300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15284</a:t>
                      </a:r>
                      <a:endParaRPr lang="zh-TW" altLang="en-US" sz="2300" dirty="0">
                        <a:solidFill>
                          <a:srgbClr val="FF0000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119082" marR="119082" marT="59541" marB="59541"/>
                </a:tc>
                <a:extLst>
                  <a:ext uri="{0D108BD9-81ED-4DB2-BD59-A6C34878D82A}">
                    <a16:rowId xmlns:a16="http://schemas.microsoft.com/office/drawing/2014/main" val="256386106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9B7F3699-602F-A771-3E49-3B4B0824353E}"/>
              </a:ext>
            </a:extLst>
          </p:cNvPr>
          <p:cNvSpPr txBox="1"/>
          <p:nvPr/>
        </p:nvSpPr>
        <p:spPr>
          <a:xfrm>
            <a:off x="2753453" y="1317071"/>
            <a:ext cx="4159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以下截至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2022/06/22(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不含尚未交貨的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)</a:t>
            </a:r>
            <a:endPara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2377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收支結算表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D934C7E-2A27-ECBE-A3B7-F324AA2EBF48}"/>
              </a:ext>
            </a:extLst>
          </p:cNvPr>
          <p:cNvSpPr txBox="1"/>
          <p:nvPr/>
        </p:nvSpPr>
        <p:spPr>
          <a:xfrm>
            <a:off x="956346" y="1510973"/>
            <a:ext cx="4882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15598</a:t>
            </a:r>
            <a:r>
              <a:rPr lang="en-US" altLang="zh-TW" sz="4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-</a:t>
            </a:r>
            <a:r>
              <a:rPr lang="en-US" altLang="zh-TW" sz="4000" dirty="0">
                <a:solidFill>
                  <a:schemeClr val="accent6">
                    <a:lumMod val="75000"/>
                  </a:schemeClr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15284</a:t>
            </a:r>
            <a:r>
              <a:rPr lang="en-US" altLang="zh-TW" sz="4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=</a:t>
            </a:r>
            <a:r>
              <a:rPr lang="en-US" altLang="zh-TW" sz="4000" dirty="0">
                <a:solidFill>
                  <a:schemeClr val="bg1">
                    <a:lumMod val="65000"/>
                  </a:schemeClr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314</a:t>
            </a:r>
            <a:endParaRPr lang="zh-TW" altLang="en-US" sz="4000" dirty="0">
              <a:solidFill>
                <a:schemeClr val="bg1">
                  <a:lumMod val="65000"/>
                </a:schemeClr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1475902-4A44-50C1-15F8-62CCF4067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484" y="432374"/>
            <a:ext cx="4436247" cy="279982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21F4FFB-61AF-80F5-413E-E347D2673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483" y="3232200"/>
            <a:ext cx="4436247" cy="325545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EC5FAAD-0BD8-5520-D641-6FDA1F975184}"/>
              </a:ext>
            </a:extLst>
          </p:cNvPr>
          <p:cNvSpPr txBox="1"/>
          <p:nvPr/>
        </p:nvSpPr>
        <p:spPr>
          <a:xfrm>
            <a:off x="1199627" y="2191192"/>
            <a:ext cx="119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成本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D157D6E-272A-3356-DE17-D1C0FB4C620D}"/>
              </a:ext>
            </a:extLst>
          </p:cNvPr>
          <p:cNvSpPr txBox="1"/>
          <p:nvPr/>
        </p:nvSpPr>
        <p:spPr>
          <a:xfrm>
            <a:off x="2919369" y="2218859"/>
            <a:ext cx="119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6">
                    <a:lumMod val="75000"/>
                  </a:schemeClr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收入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0F36D71-8171-7862-0AB7-D8FE5935D28C}"/>
              </a:ext>
            </a:extLst>
          </p:cNvPr>
          <p:cNvSpPr txBox="1"/>
          <p:nvPr/>
        </p:nvSpPr>
        <p:spPr>
          <a:xfrm>
            <a:off x="4393741" y="2218858"/>
            <a:ext cx="119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>
                    <a:lumMod val="65000"/>
                  </a:schemeClr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結餘</a:t>
            </a:r>
          </a:p>
        </p:txBody>
      </p:sp>
    </p:spTree>
    <p:extLst>
      <p:ext uri="{BB962C8B-B14F-4D97-AF65-F5344CB8AC3E}">
        <p14:creationId xmlns:p14="http://schemas.microsoft.com/office/powerpoint/2010/main" val="18025625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26"/>
          <p:cNvSpPr/>
          <p:nvPr/>
        </p:nvSpPr>
        <p:spPr>
          <a:xfrm>
            <a:off x="1777996" y="2615199"/>
            <a:ext cx="8741589" cy="1624292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3176150" y="2965680"/>
            <a:ext cx="6227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i="1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06.</a:t>
            </a:r>
            <a:r>
              <a:rPr lang="zh-TW" altLang="en-US" sz="54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實務擺攤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7" y="123927"/>
            <a:ext cx="985924" cy="11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192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D7C12D5-F3E3-27DC-3A4D-644DD90270DE}"/>
              </a:ext>
            </a:extLst>
          </p:cNvPr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展示設計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0ACF7E5-152E-7E87-F7A1-84A9F7D75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3953" y="1200497"/>
            <a:ext cx="8064093" cy="5324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8921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1E50F3-0601-DF84-85D5-3008681EBD73}"/>
              </a:ext>
            </a:extLst>
          </p:cNvPr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攤位怖置照</a:t>
            </a:r>
          </a:p>
        </p:txBody>
      </p:sp>
      <p:pic>
        <p:nvPicPr>
          <p:cNvPr id="6" name="圖片 5" descr="一張含有 草, 室外 的圖片&#10;&#10;自動產生的描述">
            <a:extLst>
              <a:ext uri="{FF2B5EF4-FFF2-40B4-BE49-F238E27FC236}">
                <a16:creationId xmlns:a16="http://schemas.microsoft.com/office/drawing/2014/main" id="{F7FD44E6-0DD1-52F5-3431-30330BDD7F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033" y="918384"/>
            <a:ext cx="3922544" cy="2611693"/>
          </a:xfrm>
          <a:prstGeom prst="rect">
            <a:avLst/>
          </a:prstGeom>
        </p:spPr>
      </p:pic>
      <p:pic>
        <p:nvPicPr>
          <p:cNvPr id="10" name="圖片 9" descr="一張含有 草, 數個, 排列, 餐桌 的圖片&#10;&#10;自動產生的描述">
            <a:extLst>
              <a:ext uri="{FF2B5EF4-FFF2-40B4-BE49-F238E27FC236}">
                <a16:creationId xmlns:a16="http://schemas.microsoft.com/office/drawing/2014/main" id="{6AF34048-5433-775B-4C02-F0FC2F274D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7" y="918384"/>
            <a:ext cx="3922544" cy="2611693"/>
          </a:xfrm>
          <a:prstGeom prst="rect">
            <a:avLst/>
          </a:prstGeom>
        </p:spPr>
      </p:pic>
      <p:pic>
        <p:nvPicPr>
          <p:cNvPr id="12" name="圖片 11" descr="一張含有 文字, 桌, 室內 的圖片&#10;&#10;自動產生的描述">
            <a:extLst>
              <a:ext uri="{FF2B5EF4-FFF2-40B4-BE49-F238E27FC236}">
                <a16:creationId xmlns:a16="http://schemas.microsoft.com/office/drawing/2014/main" id="{5241EC3B-FEA4-98DA-9EE3-92522D228E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033" y="3851159"/>
            <a:ext cx="3922544" cy="2611693"/>
          </a:xfrm>
          <a:prstGeom prst="rect">
            <a:avLst/>
          </a:prstGeom>
        </p:spPr>
      </p:pic>
      <p:pic>
        <p:nvPicPr>
          <p:cNvPr id="16" name="圖片 15" descr="一張含有 草, 室外, 狗 的圖片&#10;&#10;自動產生的描述">
            <a:extLst>
              <a:ext uri="{FF2B5EF4-FFF2-40B4-BE49-F238E27FC236}">
                <a16:creationId xmlns:a16="http://schemas.microsoft.com/office/drawing/2014/main" id="{5EC2FF3C-F9D5-A947-8397-5BBD4FF228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7" y="3851159"/>
            <a:ext cx="3922544" cy="2611694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05D82FC6-412E-5D3A-B434-18A145EADDE9}"/>
              </a:ext>
            </a:extLst>
          </p:cNvPr>
          <p:cNvSpPr txBox="1"/>
          <p:nvPr/>
        </p:nvSpPr>
        <p:spPr>
          <a:xfrm>
            <a:off x="18060" y="6562349"/>
            <a:ext cx="12155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*其餘照片均會另外上傳</a:t>
            </a:r>
          </a:p>
        </p:txBody>
      </p:sp>
    </p:spTree>
    <p:extLst>
      <p:ext uri="{BB962C8B-B14F-4D97-AF65-F5344CB8AC3E}">
        <p14:creationId xmlns:p14="http://schemas.microsoft.com/office/powerpoint/2010/main" val="2303388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9563D54-3706-1892-BC12-EF9B074D49DD}"/>
              </a:ext>
            </a:extLst>
          </p:cNvPr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擺攤記錄照</a:t>
            </a:r>
          </a:p>
        </p:txBody>
      </p:sp>
      <p:pic>
        <p:nvPicPr>
          <p:cNvPr id="13" name="圖片 12" descr="一張含有 個人, 人群 的圖片&#10;&#10;自動產生的描述">
            <a:extLst>
              <a:ext uri="{FF2B5EF4-FFF2-40B4-BE49-F238E27FC236}">
                <a16:creationId xmlns:a16="http://schemas.microsoft.com/office/drawing/2014/main" id="{35F83AA4-6404-65D5-FF99-D27698A84E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0" y="1015101"/>
            <a:ext cx="3917540" cy="2611693"/>
          </a:xfrm>
          <a:prstGeom prst="rect">
            <a:avLst/>
          </a:prstGeom>
        </p:spPr>
      </p:pic>
      <p:pic>
        <p:nvPicPr>
          <p:cNvPr id="14" name="圖片 13" descr="一張含有 個人, 直立的, 室外, 男人 的圖片&#10;&#10;自動產生的描述">
            <a:extLst>
              <a:ext uri="{FF2B5EF4-FFF2-40B4-BE49-F238E27FC236}">
                <a16:creationId xmlns:a16="http://schemas.microsoft.com/office/drawing/2014/main" id="{2E8F8197-993D-C078-2BD9-6A398E85C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033" y="3854489"/>
            <a:ext cx="3917540" cy="2608362"/>
          </a:xfrm>
          <a:prstGeom prst="rect">
            <a:avLst/>
          </a:prstGeom>
        </p:spPr>
      </p:pic>
      <p:pic>
        <p:nvPicPr>
          <p:cNvPr id="15" name="圖片 14" descr="一張含有 文字, 個人 的圖片&#10;&#10;自動產生的描述">
            <a:extLst>
              <a:ext uri="{FF2B5EF4-FFF2-40B4-BE49-F238E27FC236}">
                <a16:creationId xmlns:a16="http://schemas.microsoft.com/office/drawing/2014/main" id="{3789693B-A9DE-FC93-5309-3A1713B18A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1"/>
          <a:stretch/>
        </p:blipFill>
        <p:spPr>
          <a:xfrm>
            <a:off x="2126033" y="1015101"/>
            <a:ext cx="3910951" cy="2611694"/>
          </a:xfrm>
          <a:prstGeom prst="rect">
            <a:avLst/>
          </a:prstGeom>
        </p:spPr>
      </p:pic>
      <p:pic>
        <p:nvPicPr>
          <p:cNvPr id="17" name="圖片 16" descr="一張含有 文字, 個人 的圖片&#10;&#10;自動產生的描述">
            <a:extLst>
              <a:ext uri="{FF2B5EF4-FFF2-40B4-BE49-F238E27FC236}">
                <a16:creationId xmlns:a16="http://schemas.microsoft.com/office/drawing/2014/main" id="{9C77F31E-8096-8540-B8C0-3FDDE6928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0" y="3854489"/>
            <a:ext cx="3917540" cy="2608362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B75E6F2E-90C2-3FD0-360E-C220E1A5E07E}"/>
              </a:ext>
            </a:extLst>
          </p:cNvPr>
          <p:cNvSpPr txBox="1"/>
          <p:nvPr/>
        </p:nvSpPr>
        <p:spPr>
          <a:xfrm>
            <a:off x="18060" y="6562349"/>
            <a:ext cx="12155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*其餘照片均會另外上傳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77FF403-58C4-CF34-96C7-98D51F49905D}"/>
              </a:ext>
            </a:extLst>
          </p:cNvPr>
          <p:cNvSpPr txBox="1"/>
          <p:nvPr/>
        </p:nvSpPr>
        <p:spPr>
          <a:xfrm>
            <a:off x="2126033" y="1072251"/>
            <a:ext cx="133023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第一位客人</a:t>
            </a:r>
          </a:p>
        </p:txBody>
      </p:sp>
    </p:spTree>
    <p:extLst>
      <p:ext uri="{BB962C8B-B14F-4D97-AF65-F5344CB8AC3E}">
        <p14:creationId xmlns:p14="http://schemas.microsoft.com/office/powerpoint/2010/main" val="5810074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32374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9563D54-3706-1892-BC12-EF9B074D49DD}"/>
              </a:ext>
            </a:extLst>
          </p:cNvPr>
          <p:cNvSpPr txBox="1"/>
          <p:nvPr/>
        </p:nvSpPr>
        <p:spPr>
          <a:xfrm>
            <a:off x="283696" y="332878"/>
            <a:ext cx="392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本組排班表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D0C37807-3E1A-EAF6-FF63-694500B631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439341"/>
              </p:ext>
            </p:extLst>
          </p:nvPr>
        </p:nvGraphicFramePr>
        <p:xfrm>
          <a:off x="283696" y="1631440"/>
          <a:ext cx="11643914" cy="39891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2605">
                  <a:extLst>
                    <a:ext uri="{9D8B030D-6E8A-4147-A177-3AD203B41FA5}">
                      <a16:colId xmlns:a16="http://schemas.microsoft.com/office/drawing/2014/main" val="3109339176"/>
                    </a:ext>
                  </a:extLst>
                </a:gridCol>
                <a:gridCol w="1784084">
                  <a:extLst>
                    <a:ext uri="{9D8B030D-6E8A-4147-A177-3AD203B41FA5}">
                      <a16:colId xmlns:a16="http://schemas.microsoft.com/office/drawing/2014/main" val="339185506"/>
                    </a:ext>
                  </a:extLst>
                </a:gridCol>
                <a:gridCol w="548970">
                  <a:extLst>
                    <a:ext uri="{9D8B030D-6E8A-4147-A177-3AD203B41FA5}">
                      <a16:colId xmlns:a16="http://schemas.microsoft.com/office/drawing/2014/main" val="1425160266"/>
                    </a:ext>
                  </a:extLst>
                </a:gridCol>
                <a:gridCol w="423765">
                  <a:extLst>
                    <a:ext uri="{9D8B030D-6E8A-4147-A177-3AD203B41FA5}">
                      <a16:colId xmlns:a16="http://schemas.microsoft.com/office/drawing/2014/main" val="2724854533"/>
                    </a:ext>
                  </a:extLst>
                </a:gridCol>
                <a:gridCol w="423765">
                  <a:extLst>
                    <a:ext uri="{9D8B030D-6E8A-4147-A177-3AD203B41FA5}">
                      <a16:colId xmlns:a16="http://schemas.microsoft.com/office/drawing/2014/main" val="3099139236"/>
                    </a:ext>
                  </a:extLst>
                </a:gridCol>
                <a:gridCol w="423765">
                  <a:extLst>
                    <a:ext uri="{9D8B030D-6E8A-4147-A177-3AD203B41FA5}">
                      <a16:colId xmlns:a16="http://schemas.microsoft.com/office/drawing/2014/main" val="576370242"/>
                    </a:ext>
                  </a:extLst>
                </a:gridCol>
                <a:gridCol w="423765">
                  <a:extLst>
                    <a:ext uri="{9D8B030D-6E8A-4147-A177-3AD203B41FA5}">
                      <a16:colId xmlns:a16="http://schemas.microsoft.com/office/drawing/2014/main" val="3423484936"/>
                    </a:ext>
                  </a:extLst>
                </a:gridCol>
                <a:gridCol w="423765">
                  <a:extLst>
                    <a:ext uri="{9D8B030D-6E8A-4147-A177-3AD203B41FA5}">
                      <a16:colId xmlns:a16="http://schemas.microsoft.com/office/drawing/2014/main" val="478138754"/>
                    </a:ext>
                  </a:extLst>
                </a:gridCol>
                <a:gridCol w="423765">
                  <a:extLst>
                    <a:ext uri="{9D8B030D-6E8A-4147-A177-3AD203B41FA5}">
                      <a16:colId xmlns:a16="http://schemas.microsoft.com/office/drawing/2014/main" val="3151727181"/>
                    </a:ext>
                  </a:extLst>
                </a:gridCol>
                <a:gridCol w="539338">
                  <a:extLst>
                    <a:ext uri="{9D8B030D-6E8A-4147-A177-3AD203B41FA5}">
                      <a16:colId xmlns:a16="http://schemas.microsoft.com/office/drawing/2014/main" val="2156611479"/>
                    </a:ext>
                  </a:extLst>
                </a:gridCol>
                <a:gridCol w="568232">
                  <a:extLst>
                    <a:ext uri="{9D8B030D-6E8A-4147-A177-3AD203B41FA5}">
                      <a16:colId xmlns:a16="http://schemas.microsoft.com/office/drawing/2014/main" val="4279608763"/>
                    </a:ext>
                  </a:extLst>
                </a:gridCol>
                <a:gridCol w="423765">
                  <a:extLst>
                    <a:ext uri="{9D8B030D-6E8A-4147-A177-3AD203B41FA5}">
                      <a16:colId xmlns:a16="http://schemas.microsoft.com/office/drawing/2014/main" val="948265512"/>
                    </a:ext>
                  </a:extLst>
                </a:gridCol>
                <a:gridCol w="510445">
                  <a:extLst>
                    <a:ext uri="{9D8B030D-6E8A-4147-A177-3AD203B41FA5}">
                      <a16:colId xmlns:a16="http://schemas.microsoft.com/office/drawing/2014/main" val="499181362"/>
                    </a:ext>
                  </a:extLst>
                </a:gridCol>
                <a:gridCol w="423765">
                  <a:extLst>
                    <a:ext uri="{9D8B030D-6E8A-4147-A177-3AD203B41FA5}">
                      <a16:colId xmlns:a16="http://schemas.microsoft.com/office/drawing/2014/main" val="3911831649"/>
                    </a:ext>
                  </a:extLst>
                </a:gridCol>
                <a:gridCol w="423765">
                  <a:extLst>
                    <a:ext uri="{9D8B030D-6E8A-4147-A177-3AD203B41FA5}">
                      <a16:colId xmlns:a16="http://schemas.microsoft.com/office/drawing/2014/main" val="2225028249"/>
                    </a:ext>
                  </a:extLst>
                </a:gridCol>
                <a:gridCol w="423765">
                  <a:extLst>
                    <a:ext uri="{9D8B030D-6E8A-4147-A177-3AD203B41FA5}">
                      <a16:colId xmlns:a16="http://schemas.microsoft.com/office/drawing/2014/main" val="2246824425"/>
                    </a:ext>
                  </a:extLst>
                </a:gridCol>
                <a:gridCol w="423765">
                  <a:extLst>
                    <a:ext uri="{9D8B030D-6E8A-4147-A177-3AD203B41FA5}">
                      <a16:colId xmlns:a16="http://schemas.microsoft.com/office/drawing/2014/main" val="3119851210"/>
                    </a:ext>
                  </a:extLst>
                </a:gridCol>
                <a:gridCol w="423765">
                  <a:extLst>
                    <a:ext uri="{9D8B030D-6E8A-4147-A177-3AD203B41FA5}">
                      <a16:colId xmlns:a16="http://schemas.microsoft.com/office/drawing/2014/main" val="4034855694"/>
                    </a:ext>
                  </a:extLst>
                </a:gridCol>
                <a:gridCol w="423765">
                  <a:extLst>
                    <a:ext uri="{9D8B030D-6E8A-4147-A177-3AD203B41FA5}">
                      <a16:colId xmlns:a16="http://schemas.microsoft.com/office/drawing/2014/main" val="1310251847"/>
                    </a:ext>
                  </a:extLst>
                </a:gridCol>
                <a:gridCol w="423765">
                  <a:extLst>
                    <a:ext uri="{9D8B030D-6E8A-4147-A177-3AD203B41FA5}">
                      <a16:colId xmlns:a16="http://schemas.microsoft.com/office/drawing/2014/main" val="3202115460"/>
                    </a:ext>
                  </a:extLst>
                </a:gridCol>
                <a:gridCol w="423765">
                  <a:extLst>
                    <a:ext uri="{9D8B030D-6E8A-4147-A177-3AD203B41FA5}">
                      <a16:colId xmlns:a16="http://schemas.microsoft.com/office/drawing/2014/main" val="264166519"/>
                    </a:ext>
                  </a:extLst>
                </a:gridCol>
                <a:gridCol w="423765">
                  <a:extLst>
                    <a:ext uri="{9D8B030D-6E8A-4147-A177-3AD203B41FA5}">
                      <a16:colId xmlns:a16="http://schemas.microsoft.com/office/drawing/2014/main" val="1772908032"/>
                    </a:ext>
                  </a:extLst>
                </a:gridCol>
              </a:tblGrid>
              <a:tr h="140273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2022/5/24  711</a:t>
                      </a:r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前廣場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2022/5/26 </a:t>
                      </a:r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微光集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2022/5/27 </a:t>
                      </a:r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微光集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2022/5/28 </a:t>
                      </a:r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微光集</a:t>
                      </a:r>
                    </a:p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2022/5/29 </a:t>
                      </a:r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微光集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5622"/>
                  </a:ext>
                </a:extLst>
              </a:tr>
              <a:tr h="11535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12:00</a:t>
                      </a:r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～</a:t>
                      </a:r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14:00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15:00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~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17:00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17:00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~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19:00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19:00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~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21:00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21:00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~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23:00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拉客人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15:00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~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17:00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17:00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~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19:00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19:00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~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21:00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21:00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~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23:00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拉客人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15:00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~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17:00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17:00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~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19:00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19:00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~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21:00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21:00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~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23:00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拉客人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15:00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~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17:00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17:00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~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19:00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19:00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~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21:00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21:00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~</a:t>
                      </a:r>
                    </a:p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23:00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拉客人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7431913"/>
                  </a:ext>
                </a:extLst>
              </a:tr>
              <a:tr h="716444">
                <a:tc rowSpan="2">
                  <a:txBody>
                    <a:bodyPr/>
                    <a:lstStyle/>
                    <a:p>
                      <a:pPr algn="ctr" fontAlgn="ctr"/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r>
                        <a:rPr lang="en-US" altLang="zh-TW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ALL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ALL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ALL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呂子毅卡力當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呂子毅卡力當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魏子翔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李竹</a:t>
                      </a: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魏子翔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李竹</a:t>
                      </a: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呂子毅</a:t>
                      </a:r>
                      <a:endParaRPr lang="en-US" altLang="zh-TW" sz="1000" u="none" strike="noStrike" dirty="0"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卡力當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呂子毅</a:t>
                      </a:r>
                      <a:endParaRPr lang="en-US" altLang="zh-TW" sz="1000" u="none" strike="noStrike" dirty="0"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卡力當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魏子翔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李竹</a:t>
                      </a: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魏子翔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李竹</a:t>
                      </a: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呂子毅</a:t>
                      </a:r>
                      <a:endParaRPr lang="en-US" altLang="zh-TW" sz="1000" u="none" strike="noStrike" dirty="0"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卡力當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呂子毅</a:t>
                      </a:r>
                      <a:endParaRPr lang="en-US" altLang="zh-TW" sz="1000" u="none" strike="noStrike" dirty="0"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卡力當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魏子翔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李竹</a:t>
                      </a: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魏子翔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李竹</a:t>
                      </a: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魏子翔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李竹</a:t>
                      </a: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魏子翔</a:t>
                      </a:r>
                      <a:endParaRPr lang="en-US" alt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李竹</a:t>
                      </a: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819923"/>
                  </a:ext>
                </a:extLst>
              </a:tr>
              <a:tr h="7164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鄧國軒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鄧國軒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鄧國軒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鄧國軒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鄧國軒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鄧國軒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鄧國軒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　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4345" marR="4345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385112"/>
                  </a:ext>
                </a:extLst>
              </a:tr>
            </a:tbl>
          </a:graphicData>
        </a:graphic>
      </p:graphicFrame>
      <p:pic>
        <p:nvPicPr>
          <p:cNvPr id="9" name="圖片 8">
            <a:extLst>
              <a:ext uri="{FF2B5EF4-FFF2-40B4-BE49-F238E27FC236}">
                <a16:creationId xmlns:a16="http://schemas.microsoft.com/office/drawing/2014/main" id="{08AFDCDC-A7AC-5190-FCD7-C0B0B9C13C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9" y="4381384"/>
            <a:ext cx="742615" cy="84517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F14F144-5123-91B9-143F-DAD62AB60F45}"/>
              </a:ext>
            </a:extLst>
          </p:cNvPr>
          <p:cNvSpPr txBox="1"/>
          <p:nvPr/>
        </p:nvSpPr>
        <p:spPr>
          <a:xfrm>
            <a:off x="274043" y="5979459"/>
            <a:ext cx="1164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*</a:t>
            </a:r>
            <a:r>
              <a:rPr lang="zh-TW" altLang="en-US" sz="1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排班表只供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參考</a:t>
            </a:r>
            <a:endParaRPr lang="zh-TW" altLang="en-US" sz="1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CBDCA65-7992-F6BB-E41D-CEBB20FFBDCA}"/>
              </a:ext>
            </a:extLst>
          </p:cNvPr>
          <p:cNvSpPr/>
          <p:nvPr/>
        </p:nvSpPr>
        <p:spPr>
          <a:xfrm>
            <a:off x="5209563" y="1631439"/>
            <a:ext cx="2390863" cy="3989184"/>
          </a:xfrm>
          <a:prstGeom prst="rect">
            <a:avLst/>
          </a:prstGeom>
          <a:solidFill>
            <a:schemeClr val="tx1">
              <a:lumMod val="65000"/>
              <a:lumOff val="3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E445946-F766-BB8B-5D3B-C27921BD4F31}"/>
              </a:ext>
            </a:extLst>
          </p:cNvPr>
          <p:cNvSpPr/>
          <p:nvPr/>
        </p:nvSpPr>
        <p:spPr>
          <a:xfrm>
            <a:off x="9815119" y="1631439"/>
            <a:ext cx="2112491" cy="3989184"/>
          </a:xfrm>
          <a:prstGeom prst="rect">
            <a:avLst/>
          </a:prstGeom>
          <a:solidFill>
            <a:schemeClr val="tx1">
              <a:lumMod val="65000"/>
              <a:lumOff val="3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72317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26"/>
          <p:cNvSpPr/>
          <p:nvPr/>
        </p:nvSpPr>
        <p:spPr>
          <a:xfrm>
            <a:off x="1777996" y="2615199"/>
            <a:ext cx="8741589" cy="1624292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3176150" y="2965680"/>
            <a:ext cx="6227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THE END</a:t>
            </a:r>
            <a:endParaRPr lang="zh-TW" altLang="en-US" sz="54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7" y="123927"/>
            <a:ext cx="985924" cy="11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548811" y="1969083"/>
            <a:ext cx="11148291" cy="4257964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11863" y="419311"/>
            <a:ext cx="5565977" cy="3242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95559" y="319815"/>
            <a:ext cx="296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創業品牌理念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489593" y="1192143"/>
            <a:ext cx="5541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品牌雖小，初衷不凡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014865" y="3040154"/>
            <a:ext cx="8216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希望在這講求快速製造大量生產的數位時代裡，傳達一個</a:t>
            </a:r>
            <a:r>
              <a:rPr lang="zh-TW" altLang="en-US" sz="3600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簡單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、</a:t>
            </a:r>
            <a:r>
              <a:rPr lang="zh-TW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誠實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、</a:t>
            </a:r>
            <a:r>
              <a:rPr lang="zh-TW" altLang="en-US" sz="3600" dirty="0">
                <a:solidFill>
                  <a:schemeClr val="bg1">
                    <a:lumMod val="50000"/>
                  </a:schemeClr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質樸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的設計理念。相信在這小小的盆栽上，顧客也能有大大的創意。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48811" y="2000705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賦予水泥生命力</a:t>
            </a:r>
          </a:p>
        </p:txBody>
      </p:sp>
      <p:sp>
        <p:nvSpPr>
          <p:cNvPr id="14" name="矩形 13"/>
          <p:cNvSpPr/>
          <p:nvPr/>
        </p:nvSpPr>
        <p:spPr>
          <a:xfrm>
            <a:off x="7037687" y="1039498"/>
            <a:ext cx="427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沐</a:t>
            </a:r>
            <a:r>
              <a:rPr lang="zh-TW" altLang="en-US" sz="24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浴在都蘭</a:t>
            </a:r>
            <a:r>
              <a:rPr lang="zh-TW" altLang="en-US" sz="2400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村</a:t>
            </a:r>
            <a:r>
              <a:rPr lang="zh-TW" altLang="en-US" sz="24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落的森林浴中，</a:t>
            </a:r>
          </a:p>
          <a:p>
            <a:r>
              <a:rPr lang="zh-TW" altLang="en-US" sz="2400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拓</a:t>
            </a:r>
            <a:r>
              <a:rPr lang="zh-TW" altLang="en-US" sz="24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展視野，</a:t>
            </a:r>
            <a:r>
              <a:rPr lang="zh-TW" altLang="en-US" sz="2400" dirty="0">
                <a:solidFill>
                  <a:srgbClr val="68B95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栽</a:t>
            </a:r>
            <a:r>
              <a:rPr lang="zh-TW" altLang="en-US" sz="24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下未來的種子。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763" y="1039498"/>
            <a:ext cx="985924" cy="11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49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3267080" y="908179"/>
            <a:ext cx="8164946" cy="4257964"/>
          </a:xfrm>
          <a:prstGeom prst="rect">
            <a:avLst/>
          </a:prstGeom>
          <a:solidFill>
            <a:schemeClr val="bg1">
              <a:lumMod val="5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l"/>
            </a:pP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158023" y="6027003"/>
            <a:ext cx="41194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呂子毅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697621" y="1099126"/>
            <a:ext cx="4670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源泉圓體 H" panose="020B0A00000000000000" pitchFamily="34" charset="-120"/>
                <a:ea typeface="源泉圓體 H" panose="020B0A00000000000000" pitchFamily="34" charset="-120"/>
              </a:rPr>
              <a:t>沐村拓哉文創股份有限公司 </a:t>
            </a:r>
            <a:endParaRPr lang="en-US" altLang="zh-TW" sz="2800" dirty="0">
              <a:latin typeface="源泉圓體 H" panose="020B0A00000000000000" pitchFamily="34" charset="-120"/>
              <a:ea typeface="源泉圓體 H" panose="020B0A00000000000000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697619" y="1776311"/>
            <a:ext cx="50215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包裝設計提案 模型製作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外部聯絡與企畫統籌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社群行銷管理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攝影管理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5395771" y="6382890"/>
            <a:ext cx="1625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CEO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109294" y="145018"/>
            <a:ext cx="2978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組員</a:t>
            </a:r>
            <a:endParaRPr lang="en-US" altLang="zh-TW" sz="4000" u="sng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zh-TW" altLang="en-US" sz="40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專長與經歷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102" y="4179584"/>
            <a:ext cx="985924" cy="112208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t="4419" r="7199" b="5388"/>
          <a:stretch/>
        </p:blipFill>
        <p:spPr>
          <a:xfrm>
            <a:off x="0" y="2983450"/>
            <a:ext cx="3624044" cy="37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38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369619" y="962452"/>
            <a:ext cx="8164946" cy="4257964"/>
          </a:xfrm>
          <a:prstGeom prst="rect">
            <a:avLst/>
          </a:prstGeom>
          <a:solidFill>
            <a:schemeClr val="bg1">
              <a:lumMod val="5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l"/>
            </a:pP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153235" y="6046409"/>
            <a:ext cx="41194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李竹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697621" y="1099126"/>
            <a:ext cx="4670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源泉圓體 H" panose="020B0A00000000000000" pitchFamily="34" charset="-120"/>
                <a:ea typeface="源泉圓體 H" panose="020B0A00000000000000" pitchFamily="34" charset="-120"/>
              </a:rPr>
              <a:t>沐村拓哉文創股份有限公司 </a:t>
            </a:r>
            <a:endParaRPr lang="en-US" altLang="zh-TW" sz="2800" dirty="0">
              <a:latin typeface="源泉圓體 H" panose="020B0A00000000000000" pitchFamily="34" charset="-120"/>
              <a:ea typeface="源泉圓體 H" panose="020B0A00000000000000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697620" y="1776311"/>
            <a:ext cx="58620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沐村拓栽主企劃發想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工作坊管理負責人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團隊提案修正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模型製作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財務管理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109294" y="145018"/>
            <a:ext cx="2978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組員</a:t>
            </a:r>
            <a:endParaRPr lang="en-US" altLang="zh-TW" sz="4000" u="sng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zh-TW" altLang="en-US" sz="40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專長與經歷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571478" y="6378841"/>
            <a:ext cx="1282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企劃總監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641" y="4190118"/>
            <a:ext cx="985924" cy="112208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 t="4385" r="4911" b="3014"/>
          <a:stretch/>
        </p:blipFill>
        <p:spPr>
          <a:xfrm>
            <a:off x="1" y="2709949"/>
            <a:ext cx="3996664" cy="406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26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3286211" y="964213"/>
            <a:ext cx="8164946" cy="4257964"/>
          </a:xfrm>
          <a:prstGeom prst="rect">
            <a:avLst/>
          </a:prstGeom>
          <a:solidFill>
            <a:schemeClr val="bg1">
              <a:lumMod val="5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l"/>
            </a:pP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286211" y="6047497"/>
            <a:ext cx="41194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卡力當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697621" y="1099126"/>
            <a:ext cx="4670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源泉圓體 H" panose="020B0A00000000000000" pitchFamily="34" charset="-120"/>
                <a:ea typeface="源泉圓體 H" panose="020B0A00000000000000" pitchFamily="34" charset="-120"/>
              </a:rPr>
              <a:t>沐村拓哉文創股份有限公司 </a:t>
            </a:r>
            <a:endParaRPr lang="en-US" altLang="zh-TW" sz="2800" dirty="0">
              <a:latin typeface="源泉圓體 H" panose="020B0A00000000000000" pitchFamily="34" charset="-120"/>
              <a:ea typeface="源泉圓體 H" panose="020B0A00000000000000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697620" y="1776311"/>
            <a:ext cx="53540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模型技術指導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模型製作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模型調配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模具開發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5238168" y="6385962"/>
            <a:ext cx="1313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技術總監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09294" y="145018"/>
            <a:ext cx="2978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組員</a:t>
            </a:r>
            <a:endParaRPr lang="en-US" altLang="zh-TW" sz="4000" u="sng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zh-TW" altLang="en-US" sz="40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專長與經歷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178" y="4240756"/>
            <a:ext cx="985924" cy="112208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6" t="5661" r="5555" b="5205"/>
          <a:stretch/>
        </p:blipFill>
        <p:spPr>
          <a:xfrm>
            <a:off x="-38001" y="2247304"/>
            <a:ext cx="4421733" cy="461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19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3323156" y="997464"/>
            <a:ext cx="8164946" cy="4257964"/>
          </a:xfrm>
          <a:prstGeom prst="rect">
            <a:avLst/>
          </a:prstGeom>
          <a:solidFill>
            <a:schemeClr val="bg1">
              <a:lumMod val="5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l"/>
            </a:pP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380165" y="5942261"/>
            <a:ext cx="41194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鄧國軒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697621" y="1099126"/>
            <a:ext cx="4670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沐村拓哉文創股份有限公司 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697620" y="1776311"/>
            <a:ext cx="32665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包裝設計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en-US" altLang="zh-TW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LOGO</a:t>
            </a: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設計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主視覺企劃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設計統籌</a:t>
            </a:r>
            <a:endParaRPr lang="en-US" altLang="zh-TW" sz="2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endParaRPr lang="zh-TW" altLang="en-US" sz="2800" dirty="0">
              <a:latin typeface="Noto Sans HK Black" panose="020B0A00000000000000" pitchFamily="34" charset="-120"/>
              <a:ea typeface="Noto Sans HK Black" panose="020B0A00000000000000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476555" y="6238483"/>
            <a:ext cx="1313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設計總監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09294" y="145018"/>
            <a:ext cx="2978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組員</a:t>
            </a:r>
            <a:endParaRPr lang="en-US" altLang="zh-TW" sz="4000" u="sng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zh-TW" altLang="en-US" sz="4000" u="sng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專長與經歷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485" y="4248849"/>
            <a:ext cx="985924" cy="112208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5108" r="5668" b="4892"/>
          <a:stretch/>
        </p:blipFill>
        <p:spPr>
          <a:xfrm>
            <a:off x="0" y="2714127"/>
            <a:ext cx="3993160" cy="405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6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28694</TotalTime>
  <Words>1617</Words>
  <Application>Microsoft Office PowerPoint</Application>
  <PresentationFormat>寬螢幕</PresentationFormat>
  <Paragraphs>364</Paragraphs>
  <Slides>49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57" baseType="lpstr">
      <vt:lpstr>Noto Sans HK Black</vt:lpstr>
      <vt:lpstr>源泉圓體 B</vt:lpstr>
      <vt:lpstr>源泉圓體 H</vt:lpstr>
      <vt:lpstr>Arial</vt:lpstr>
      <vt:lpstr>Calibri</vt:lpstr>
      <vt:lpstr>Calibri Light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竹 哥</cp:lastModifiedBy>
  <cp:revision>230</cp:revision>
  <dcterms:created xsi:type="dcterms:W3CDTF">2022-03-26T10:29:48Z</dcterms:created>
  <dcterms:modified xsi:type="dcterms:W3CDTF">2022-06-08T14:29:03Z</dcterms:modified>
</cp:coreProperties>
</file>